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Oswald"/>
      <p:regular r:id="rId23"/>
      <p:bold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24" Type="http://schemas.openxmlformats.org/officeDocument/2006/relationships/font" Target="fonts/Oswald-bold.fntdata"/><Relationship Id="rId12" Type="http://schemas.openxmlformats.org/officeDocument/2006/relationships/slide" Target="slides/slide7.xml"/><Relationship Id="rId23" Type="http://schemas.openxmlformats.org/officeDocument/2006/relationships/font" Target="fonts/Oswald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chemeClr val="dk1"/>
                </a:solidFill>
              </a:rPr>
              <a:t>Gennem de sidste år er Ringsted Torv blevet renoveret. Dels for at skabe et attraktivt samlingspunkt i bymidten og dels for a skabe et rum, hvor klimatilpasning indgår naturligt i torvemiljøet.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chemeClr val="dk1"/>
                </a:solidFill>
              </a:rPr>
              <a:t>Det har dog skabt nogle problemer - ikke mindst for blinde.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6f78e04798c3cb28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6f78e04798c3cb28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4fd5fe4e05017edf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4fd5fe4e05017edf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Ledelinje tæt på bed/beplantning uden afgrænsning.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4fd5fe4e05017edf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4fd5fe4e05017edf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Opmærksomhedsfelt er svært at finde (ingen kontrast, kan ikke føles). Cykelsti skal krydses for adgang til bus. Cykler kører meget stærkt ned af bakke.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6f78e04798c3cb28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6f78e04798c3cb28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En ting er at kunne gå ned af en trappe...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6f78e04798c3cb28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6f78e04798c3cb28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...en anden ting er, at den ender sådan her!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6f78e04798c3cb28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6f78e04798c3cb28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Mod Søgade ligg</a:t>
            </a:r>
            <a:r>
              <a:rPr lang="da"/>
              <a:t>er en række butikker. Fortsætter man lige frem, når man kommer ud fra “Normal“ lander man er i renden med vand.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6f78e04798c3cb28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6f78e04798c3cb28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Det samme sker anden vej f</a:t>
            </a:r>
            <a:r>
              <a:rPr lang="da"/>
              <a:t>ra. Ingen ledeelinier fører frem til broerne.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9ee0f4cb37584fb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9ee0f4cb37584fb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chemeClr val="dk1"/>
                </a:solidFill>
              </a:rPr>
              <a:t>Der er for DH-RINGSTED at se  nogle åbenlyse udfordringer, der skal løses 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bfe08d9d166cb64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bfe08d9d166cb64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chemeClr val="dk1"/>
                </a:solidFill>
              </a:rPr>
              <a:t>I sommeren 2019 påbegyndte Danske Handicaporganisationer i Ringsted en dokumentation af, hvor vi oplever problemer for blinde i Torvemiljøet.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Vi fik Niels, der har lidt restsyn og Jacob, der intet syn har, til at gå en tur på Torvet. Begge er afhængige af blindestok.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670b3995284374d7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670b3995284374d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Det er ikke muligt at orientere sig på b</a:t>
            </a:r>
            <a:r>
              <a:rPr lang="da"/>
              <a:t>rosten/chaussesten. De giver ingen retningsfornemmelse.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7622b0c4e85930b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7622b0c4e85930b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Her ses ledelinje, der er uden kontrast. Ledelinjerne kan ikke føles med fødderne. Dette er et generelt problem på hele Torvet.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7622b0c4e85930b5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7622b0c4e85930b5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Ledelinjer ender i grus (Hvordan kommer jeg videre?)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7622b0c4e85930b5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7622b0c4e85930b5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7622b0c4e85930b5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7622b0c4e85930b5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Opgang til bro er vanskelig. Ledelinje føres ikke videre og er meget tæt på kant ved bassin.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7622b0c4e85930b5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7622b0c4e85930b5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Ingen ledelinje på bro. Det er svært at finde ledelinjen efter at broen er passeret.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6f78e04798c3cb28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6f78e04798c3cb28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Ledelinien fører fr</a:t>
            </a:r>
            <a:r>
              <a:rPr lang="da"/>
              <a:t>em til bassinkanten. Men hvordan kommer man videre?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6361200" y="4443700"/>
            <a:ext cx="2471100" cy="294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Marts</a:t>
            </a:r>
            <a:r>
              <a:rPr lang="da"/>
              <a:t> 2020</a:t>
            </a:r>
            <a:endParaRPr/>
          </a:p>
        </p:txBody>
      </p:sp>
      <p:cxnSp>
        <p:nvCxnSpPr>
          <p:cNvPr id="55" name="Google Shape;55;p13"/>
          <p:cNvCxnSpPr/>
          <p:nvPr/>
        </p:nvCxnSpPr>
        <p:spPr>
          <a:xfrm>
            <a:off x="3184339" y="413241"/>
            <a:ext cx="2709600" cy="4324500"/>
          </a:xfrm>
          <a:prstGeom prst="straightConnector1">
            <a:avLst/>
          </a:prstGeom>
          <a:noFill/>
          <a:ln cap="flat" cmpd="sng" w="228600">
            <a:solidFill>
              <a:schemeClr val="accent6"/>
            </a:solidFill>
            <a:prstDash val="dash"/>
            <a:round/>
            <a:headEnd len="med" w="med" type="none"/>
            <a:tailEnd len="med" w="med" type="none"/>
          </a:ln>
          <a:effectLst>
            <a:outerShdw blurRad="57150" rotWithShape="0" algn="bl" dir="5400000" dist="47625">
              <a:srgbClr val="000000">
                <a:alpha val="50000"/>
              </a:srgbClr>
            </a:outerShdw>
          </a:effectLst>
        </p:spPr>
      </p:cxnSp>
      <p:sp>
        <p:nvSpPr>
          <p:cNvPr id="56" name="Google Shape;56;p13"/>
          <p:cNvSpPr txBox="1"/>
          <p:nvPr>
            <p:ph type="ctrTitle"/>
          </p:nvPr>
        </p:nvSpPr>
        <p:spPr>
          <a:xfrm>
            <a:off x="311700" y="1471460"/>
            <a:ext cx="8520600" cy="129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7200">
                <a:latin typeface="Oswald"/>
                <a:ea typeface="Oswald"/>
                <a:cs typeface="Oswald"/>
                <a:sym typeface="Oswald"/>
              </a:rPr>
              <a:t>SYN FOR SAGEN </a:t>
            </a:r>
            <a:endParaRPr sz="72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311708" y="23959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2100">
                <a:latin typeface="Oswald"/>
                <a:ea typeface="Oswald"/>
                <a:cs typeface="Oswald"/>
                <a:sym typeface="Oswald"/>
              </a:rPr>
              <a:t>TILGÆNGELIGHED FOR BLINDE PÅ RINGSTED TORV</a:t>
            </a:r>
            <a:endParaRPr b="1" sz="21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575" y="3562608"/>
            <a:ext cx="3462517" cy="129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9090" y="-3711920"/>
            <a:ext cx="12131156" cy="9098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8805" y="-4519138"/>
            <a:ext cx="13087306" cy="981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4"/>
          <p:cNvPicPr preferRelativeResize="0"/>
          <p:nvPr/>
        </p:nvPicPr>
        <p:blipFill rotWithShape="1">
          <a:blip r:embed="rId3">
            <a:alphaModFix/>
          </a:blip>
          <a:srcRect b="0" l="-7600" r="7599" t="0"/>
          <a:stretch/>
        </p:blipFill>
        <p:spPr>
          <a:xfrm>
            <a:off x="-3312724" y="-4621625"/>
            <a:ext cx="13191777" cy="9893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8887" y="-1471009"/>
            <a:ext cx="9621776" cy="7216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3950" y="-1834254"/>
            <a:ext cx="9551896" cy="7163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9175" y="-724577"/>
            <a:ext cx="9342372" cy="700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" y="-857252"/>
            <a:ext cx="9144006" cy="6858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ctrTitle"/>
          </p:nvPr>
        </p:nvSpPr>
        <p:spPr>
          <a:xfrm>
            <a:off x="1148100" y="831610"/>
            <a:ext cx="6847800" cy="265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7200">
                <a:latin typeface="Oswald"/>
                <a:ea typeface="Oswald"/>
                <a:cs typeface="Oswald"/>
                <a:sym typeface="Oswald"/>
              </a:rPr>
              <a:t>HVORDAN KOMMER VI VIDERE</a:t>
            </a:r>
            <a:endParaRPr sz="72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40" name="Google Shape;14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575" y="4069603"/>
            <a:ext cx="2111726" cy="79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-573727"/>
            <a:ext cx="9144006" cy="6858004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2351225" y="4291180"/>
            <a:ext cx="3886500" cy="7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4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Niels           Jacob</a:t>
            </a:r>
            <a:endParaRPr b="1" sz="4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96887"/>
            <a:ext cx="9565452" cy="6137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27926" y="-1550091"/>
            <a:ext cx="9599848" cy="6858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-1067661"/>
            <a:ext cx="9144006" cy="6858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89733" y="-6246459"/>
            <a:ext cx="15186645" cy="11389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71463" y="-3836369"/>
            <a:ext cx="12575231" cy="9431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679400" y="-9017054"/>
            <a:ext cx="18880724" cy="14160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76895" y="-4075417"/>
            <a:ext cx="12511156" cy="9383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