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6"/>
  </p:sldMasterIdLst>
  <p:notesMasterIdLst>
    <p:notesMasterId r:id="rId15"/>
  </p:notesMasterIdLst>
  <p:sldIdLst>
    <p:sldId id="256" r:id="rId7"/>
    <p:sldId id="274" r:id="rId8"/>
    <p:sldId id="267" r:id="rId9"/>
    <p:sldId id="275" r:id="rId10"/>
    <p:sldId id="269" r:id="rId11"/>
    <p:sldId id="268" r:id="rId12"/>
    <p:sldId id="271" r:id="rId13"/>
    <p:sldId id="276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7354B8E-EDD8-42DF-B159-816EC26B2F2A}" type="datetimeFigureOut">
              <a:rPr lang="da-DK" smtClean="0"/>
              <a:pPr/>
              <a:t>25-09-2019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CA864F4-2303-4A68-AC7F-6E34F9457C0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61175"/>
          </a:xfrm>
          <a:solidFill>
            <a:schemeClr val="accent4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mørkt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3633745"/>
            <a:ext cx="7402514" cy="1435271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5253791"/>
            <a:ext cx="7402514" cy="35184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543050"/>
            <a:ext cx="7402514" cy="4381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13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7"/>
            <a:ext cx="7398000" cy="95027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996275"/>
            <a:ext cx="7402514" cy="39346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5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spal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8"/>
            <a:ext cx="7398000" cy="43841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4" y="1543050"/>
            <a:ext cx="7402513" cy="4381200"/>
          </a:xfrm>
        </p:spPr>
        <p:txBody>
          <a:bodyPr numCol="2" spcCol="216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714875" y="4253783"/>
            <a:ext cx="3582988" cy="1677988"/>
          </a:xfr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0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spalt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7"/>
            <a:ext cx="7398000" cy="95027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996275"/>
            <a:ext cx="7399338" cy="3934625"/>
          </a:xfrm>
        </p:spPr>
        <p:txBody>
          <a:bodyPr numCol="2" spcCol="216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714875" y="4252912"/>
            <a:ext cx="3582988" cy="1677988"/>
          </a:xfr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6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873548"/>
            <a:ext cx="3598975" cy="9504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1997999"/>
            <a:ext cx="3600450" cy="39329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4714874" y="866775"/>
            <a:ext cx="3586163" cy="50641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7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344" y="873548"/>
            <a:ext cx="3584693" cy="9504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714875" y="1998000"/>
            <a:ext cx="3586162" cy="39329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900000" y="866775"/>
            <a:ext cx="3598975" cy="50641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7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4" y="1543050"/>
            <a:ext cx="7402513" cy="1495561"/>
          </a:xfrm>
        </p:spPr>
        <p:txBody>
          <a:bodyPr numCol="2" spcCol="216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898526" y="3265784"/>
            <a:ext cx="7402512" cy="2664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02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4" y="4182386"/>
            <a:ext cx="7402513" cy="1748514"/>
          </a:xfrm>
        </p:spPr>
        <p:txBody>
          <a:bodyPr numCol="2" spcCol="216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898526" y="866774"/>
            <a:ext cx="7402512" cy="2447831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0000" y="3529287"/>
            <a:ext cx="7398000" cy="43841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35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med overskrif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1541533"/>
            <a:ext cx="7402513" cy="241382"/>
          </a:xfrm>
        </p:spPr>
        <p:txBody>
          <a:bodyPr anchor="ctr" anchorCtr="0"/>
          <a:lstStyle>
            <a:lvl1pPr marL="0" indent="0">
              <a:buNone/>
              <a:defRPr sz="9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tekst 3"/>
          <p:cNvSpPr>
            <a:spLocks noGrp="1"/>
          </p:cNvSpPr>
          <p:nvPr>
            <p:ph idx="1"/>
          </p:nvPr>
        </p:nvSpPr>
        <p:spPr>
          <a:xfrm>
            <a:off x="898525" y="1868557"/>
            <a:ext cx="7402514" cy="397703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900000" y="5930900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 userDrawn="1"/>
        </p:nvCxnSpPr>
        <p:spPr>
          <a:xfrm>
            <a:off x="900000" y="1782914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900000" y="1543050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1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med overskri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8"/>
            <a:ext cx="7398000" cy="9504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2000921"/>
            <a:ext cx="7402513" cy="241382"/>
          </a:xfrm>
        </p:spPr>
        <p:txBody>
          <a:bodyPr anchor="ctr" anchorCtr="0"/>
          <a:lstStyle>
            <a:lvl1pPr marL="0" indent="0">
              <a:buNone/>
              <a:defRPr sz="9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tekst 3"/>
          <p:cNvSpPr>
            <a:spLocks noGrp="1"/>
          </p:cNvSpPr>
          <p:nvPr>
            <p:ph idx="1"/>
          </p:nvPr>
        </p:nvSpPr>
        <p:spPr>
          <a:xfrm>
            <a:off x="898525" y="2327945"/>
            <a:ext cx="7402514" cy="351764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900000" y="5930900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 userDrawn="1"/>
        </p:nvCxnSpPr>
        <p:spPr>
          <a:xfrm>
            <a:off x="900000" y="2242302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900000" y="2002438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61175"/>
          </a:xfrm>
          <a:noFill/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lyst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3633745"/>
            <a:ext cx="7402514" cy="1435271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5253791"/>
            <a:ext cx="7402514" cy="35184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70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1 linje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898525" y="1543050"/>
            <a:ext cx="3600450" cy="4381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4714874" y="1541533"/>
            <a:ext cx="3586163" cy="241382"/>
          </a:xfrm>
        </p:spPr>
        <p:txBody>
          <a:bodyPr anchor="ctr" anchorCtr="0"/>
          <a:lstStyle>
            <a:lvl1pPr marL="0" indent="0">
              <a:buNone/>
              <a:defRPr sz="9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tekst 4"/>
          <p:cNvSpPr>
            <a:spLocks noGrp="1"/>
          </p:cNvSpPr>
          <p:nvPr>
            <p:ph idx="1"/>
          </p:nvPr>
        </p:nvSpPr>
        <p:spPr>
          <a:xfrm>
            <a:off x="4714875" y="1868557"/>
            <a:ext cx="3586164" cy="397513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4714875" y="5932800"/>
            <a:ext cx="358616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 userDrawn="1"/>
        </p:nvCxnSpPr>
        <p:spPr>
          <a:xfrm>
            <a:off x="4714875" y="1782914"/>
            <a:ext cx="358616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4714875" y="1543050"/>
            <a:ext cx="358616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8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73548"/>
            <a:ext cx="7398000" cy="9504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titel max 2 linje</a:t>
            </a:r>
          </a:p>
        </p:txBody>
      </p:sp>
      <p:sp>
        <p:nvSpPr>
          <p:cNvPr id="3" name="Pladsholder til tekst 3"/>
          <p:cNvSpPr>
            <a:spLocks noGrp="1"/>
          </p:cNvSpPr>
          <p:nvPr>
            <p:ph idx="1"/>
          </p:nvPr>
        </p:nvSpPr>
        <p:spPr>
          <a:xfrm>
            <a:off x="898525" y="2081770"/>
            <a:ext cx="7402514" cy="2068800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cxnSp>
        <p:nvCxnSpPr>
          <p:cNvPr id="12" name="Lige forbindelse bund"/>
          <p:cNvCxnSpPr/>
          <p:nvPr userDrawn="1"/>
        </p:nvCxnSpPr>
        <p:spPr>
          <a:xfrm>
            <a:off x="900000" y="4240793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øverst"/>
          <p:cNvCxnSpPr/>
          <p:nvPr userDrawn="1"/>
        </p:nvCxnSpPr>
        <p:spPr>
          <a:xfrm>
            <a:off x="900000" y="2002438"/>
            <a:ext cx="74010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898525" y="4412974"/>
            <a:ext cx="7402513" cy="151792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70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noProof="0" dirty="0" err="1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6" y="4709738"/>
            <a:ext cx="1032034" cy="292704"/>
          </a:xfrm>
          <a:prstGeom prst="rect">
            <a:avLst/>
          </a:prstGeom>
        </p:spPr>
      </p:pic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898525" y="5260312"/>
            <a:ext cx="1692275" cy="70233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0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1"/>
          </p:nvPr>
        </p:nvSpPr>
        <p:spPr>
          <a:xfrm>
            <a:off x="2806700" y="5260312"/>
            <a:ext cx="1692275" cy="70233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0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68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898525" y="603360"/>
            <a:ext cx="7402513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903477" y="1551001"/>
            <a:ext cx="213960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for-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matering af pladsholdere til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732572" y="1551001"/>
            <a:ext cx="192104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551533" y="1551001"/>
            <a:ext cx="189605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4 Nulsti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7500" y="5101935"/>
            <a:ext cx="547241" cy="197798"/>
          </a:xfrm>
          <a:prstGeom prst="rect">
            <a:avLst/>
          </a:prstGeom>
        </p:spPr>
      </p:pic>
      <p:pic>
        <p:nvPicPr>
          <p:cNvPr id="7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692746" y="3321887"/>
            <a:ext cx="363713" cy="647461"/>
          </a:xfrm>
          <a:prstGeom prst="rect">
            <a:avLst/>
          </a:prstGeom>
        </p:spPr>
      </p:pic>
      <p:pic>
        <p:nvPicPr>
          <p:cNvPr id="8" name="1 Increase decrease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8116" y="2620668"/>
            <a:ext cx="549328" cy="285228"/>
          </a:xfrm>
          <a:prstGeom prst="rect">
            <a:avLst/>
          </a:prstGeom>
        </p:spPr>
      </p:pic>
      <p:pic>
        <p:nvPicPr>
          <p:cNvPr id="10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17500" y="3991491"/>
            <a:ext cx="593368" cy="192211"/>
          </a:xfrm>
          <a:prstGeom prst="rect">
            <a:avLst/>
          </a:prstGeom>
        </p:spPr>
      </p:pic>
      <p:pic>
        <p:nvPicPr>
          <p:cNvPr id="11" name="5 Insert pictur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8519" y="1850429"/>
            <a:ext cx="262151" cy="256054"/>
          </a:xfrm>
          <a:prstGeom prst="rect">
            <a:avLst/>
          </a:prstGeom>
        </p:spPr>
      </p:pic>
      <p:pic>
        <p:nvPicPr>
          <p:cNvPr id="12" name="6 Crop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59151" y="2468094"/>
            <a:ext cx="337400" cy="321707"/>
          </a:xfrm>
          <a:prstGeom prst="rect">
            <a:avLst/>
          </a:prstGeom>
        </p:spPr>
      </p:pic>
      <p:pic>
        <p:nvPicPr>
          <p:cNvPr id="13" name="7 Scale pictur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36856" y="2938231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 højr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accent4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mørkt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4228072"/>
            <a:ext cx="3379277" cy="148851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47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lyst billede højr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lyst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4228072"/>
            <a:ext cx="3379277" cy="148851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62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 højr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accent4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mørkt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4228072"/>
            <a:ext cx="3379277" cy="148851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14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ørkt billede højr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98974" y="0"/>
            <a:ext cx="4645025" cy="6861175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lyst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5" y="2218415"/>
            <a:ext cx="3379277" cy="1824884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4228072"/>
            <a:ext cx="3379277" cy="148851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97838" y="6046418"/>
            <a:ext cx="1303200" cy="37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021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illede top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999" cy="4603803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4" y="4723075"/>
            <a:ext cx="7402513" cy="733308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5641157"/>
            <a:ext cx="5508625" cy="7760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38" y="6047606"/>
            <a:ext cx="1303200" cy="369612"/>
          </a:xfrm>
          <a:prstGeom prst="rect">
            <a:avLst/>
          </a:prstGeom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854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billede top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999" cy="4603803"/>
          </a:xfrm>
          <a:solidFill>
            <a:schemeClr val="bg1"/>
          </a:solidFill>
        </p:spPr>
        <p:txBody>
          <a:bodyPr bIns="612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524" y="4723075"/>
            <a:ext cx="7402513" cy="733308"/>
          </a:xfrm>
        </p:spPr>
        <p:txBody>
          <a:bodyPr anchor="b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8525" y="5641157"/>
            <a:ext cx="5508625" cy="7760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38" y="6047606"/>
            <a:ext cx="1303200" cy="369612"/>
          </a:xfrm>
          <a:prstGeom prst="rect">
            <a:avLst/>
          </a:prstGeom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28/09/2016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574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98525" y="1543050"/>
            <a:ext cx="7399338" cy="4381200"/>
          </a:xfrm>
        </p:spPr>
        <p:txBody>
          <a:bodyPr/>
          <a:lstStyle>
            <a:lvl1pPr marL="0" indent="0">
              <a:buFontTx/>
              <a:buNone/>
              <a:tabLst>
                <a:tab pos="7380000" algn="r"/>
              </a:tabLst>
              <a:defRPr sz="2400"/>
            </a:lvl1pPr>
            <a:lvl2pPr>
              <a:defRPr sz="2000"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28/09/2016</a:t>
            </a:r>
            <a:endParaRPr lang="en-GB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40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873548"/>
            <a:ext cx="7398000" cy="438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550503"/>
            <a:ext cx="7398000" cy="4382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 </a:t>
            </a:r>
            <a:r>
              <a:rPr lang="da-DK" dirty="0"/>
              <a:t>niveau</a:t>
            </a:r>
            <a:endParaRPr lang="da-DK" noProof="0" dirty="0"/>
          </a:p>
          <a:p>
            <a:pPr lvl="6"/>
            <a:r>
              <a:rPr lang="da-DK" noProof="0" dirty="0"/>
              <a:t>7 </a:t>
            </a:r>
            <a:r>
              <a:rPr lang="da-DK" dirty="0"/>
              <a:t>niveau</a:t>
            </a:r>
            <a:endParaRPr lang="da-DK" noProof="0" dirty="0"/>
          </a:p>
          <a:p>
            <a:pPr lvl="7"/>
            <a:r>
              <a:rPr lang="da-DK" noProof="0" dirty="0"/>
              <a:t>8 </a:t>
            </a:r>
            <a:r>
              <a:rPr lang="da-DK" dirty="0"/>
              <a:t>niveau</a:t>
            </a:r>
            <a:endParaRPr lang="da-DK" noProof="0" dirty="0"/>
          </a:p>
          <a:p>
            <a:pPr lvl="8"/>
            <a:r>
              <a:rPr lang="da-DK" noProof="0" dirty="0"/>
              <a:t>9 </a:t>
            </a:r>
            <a:r>
              <a:rPr lang="da-DK" dirty="0"/>
              <a:t>niveau</a:t>
            </a:r>
            <a:endParaRPr lang="da-DK" noProof="0" dirty="0"/>
          </a:p>
        </p:txBody>
      </p:sp>
      <p:sp>
        <p:nvSpPr>
          <p:cNvPr id="9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28/09/2016</a:t>
            </a:r>
          </a:p>
        </p:txBody>
      </p:sp>
      <p:sp>
        <p:nvSpPr>
          <p:cNvPr id="10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038" y="6342260"/>
            <a:ext cx="842962" cy="2533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68" y="6295670"/>
            <a:ext cx="983169" cy="2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9" r:id="rId4"/>
    <p:sldLayoutId id="2147483694" r:id="rId5"/>
    <p:sldLayoutId id="2147483700" r:id="rId6"/>
    <p:sldLayoutId id="2147483696" r:id="rId7"/>
    <p:sldLayoutId id="2147483695" r:id="rId8"/>
    <p:sldLayoutId id="2147483697" r:id="rId9"/>
    <p:sldLayoutId id="2147483650" r:id="rId10"/>
    <p:sldLayoutId id="2147483701" r:id="rId11"/>
    <p:sldLayoutId id="2147483702" r:id="rId12"/>
    <p:sldLayoutId id="2147483703" r:id="rId13"/>
    <p:sldLayoutId id="2147483657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10" r:id="rId20"/>
    <p:sldLayoutId id="2147483709" r:id="rId21"/>
    <p:sldLayoutId id="2147483711" r:id="rId22"/>
    <p:sldLayoutId id="2147483654" r:id="rId23"/>
    <p:sldLayoutId id="2147483655" r:id="rId24"/>
    <p:sldLayoutId id="2147483670" r:id="rId25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66" userDrawn="1">
          <p15:clr>
            <a:srgbClr val="F26B43"/>
          </p15:clr>
        </p15:guide>
        <p15:guide id="2" pos="5229" userDrawn="1">
          <p15:clr>
            <a:srgbClr val="F26B43"/>
          </p15:clr>
        </p15:guide>
        <p15:guide id="3" orient="horz" pos="972" userDrawn="1">
          <p15:clr>
            <a:srgbClr val="F26B43"/>
          </p15:clr>
        </p15:guide>
        <p15:guide id="4" orient="horz" pos="3731" userDrawn="1">
          <p15:clr>
            <a:srgbClr val="F26B43"/>
          </p15:clr>
        </p15:guide>
        <p15:guide id="5" pos="5227" userDrawn="1">
          <p15:clr>
            <a:srgbClr val="F26B43"/>
          </p15:clr>
        </p15:guide>
        <p15:guide id="6" orient="horz" pos="550" userDrawn="1">
          <p15:clr>
            <a:srgbClr val="F26B43"/>
          </p15:clr>
        </p15:guide>
        <p15:guide id="7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1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9" b="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Infotainment i Movias busser</a:t>
            </a:r>
            <a:endParaRPr lang="da-DK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Kunder, kommuner, trafikinformation og reklamer</a:t>
            </a:r>
            <a:endParaRPr lang="da-DK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28/09/2016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82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873548"/>
            <a:ext cx="7772286" cy="585138"/>
          </a:xfrm>
        </p:spPr>
        <p:txBody>
          <a:bodyPr/>
          <a:lstStyle/>
          <a:p>
            <a:r>
              <a:rPr lang="da-DK" dirty="0" smtClean="0"/>
              <a:t>Infotainment 2017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900000" y="1649656"/>
            <a:ext cx="3570400" cy="4692604"/>
          </a:xfrm>
        </p:spPr>
        <p:txBody>
          <a:bodyPr/>
          <a:lstStyle/>
          <a:p>
            <a:pPr marL="285750" indent="-285750"/>
            <a:r>
              <a:rPr lang="da-DK" sz="1400" dirty="0"/>
              <a:t>Infotainment findes i dag i omkring 50 ud af Movias </a:t>
            </a:r>
            <a:r>
              <a:rPr lang="da-DK" sz="1400" dirty="0" smtClean="0"/>
              <a:t>ca. </a:t>
            </a:r>
            <a:r>
              <a:rPr lang="da-DK" sz="1400" dirty="0"/>
              <a:t>450 buslinjer og ses af omkring 100 </a:t>
            </a:r>
            <a:r>
              <a:rPr lang="da-DK" sz="1400" dirty="0" smtClean="0"/>
              <a:t>mio. </a:t>
            </a:r>
            <a:r>
              <a:rPr lang="da-DK" sz="1400" dirty="0"/>
              <a:t>ud af de </a:t>
            </a:r>
            <a:r>
              <a:rPr lang="da-DK" sz="1400" dirty="0" smtClean="0"/>
              <a:t>ca. </a:t>
            </a:r>
            <a:r>
              <a:rPr lang="da-DK" sz="1400" dirty="0"/>
              <a:t>213 </a:t>
            </a:r>
            <a:r>
              <a:rPr lang="da-DK" sz="1400" dirty="0" smtClean="0"/>
              <a:t>mio. </a:t>
            </a:r>
            <a:r>
              <a:rPr lang="da-DK" sz="1400" dirty="0"/>
              <a:t>buspassagerer</a:t>
            </a:r>
            <a:r>
              <a:rPr lang="da-DK" sz="1400" dirty="0" smtClean="0"/>
              <a:t>.</a:t>
            </a:r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/>
              <a:t>I dag findes der infotainment i de fleste 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/>
              <a:t>A-buslinjer </a:t>
            </a:r>
            <a:r>
              <a:rPr lang="da-DK" sz="1400" dirty="0"/>
              <a:t>i København og andre byområder, i 5C, en række S-buslinjer samt i et antal andre buslinjer. </a:t>
            </a:r>
            <a:endParaRPr lang="da-DK" sz="1400" dirty="0" smtClean="0"/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/>
              <a:t>Infotainment anbefales af Movias bestyrelse </a:t>
            </a:r>
            <a:r>
              <a:rPr lang="da-DK" sz="1400" dirty="0" smtClean="0"/>
              <a:t>i </a:t>
            </a:r>
            <a:r>
              <a:rPr lang="da-DK" sz="1400" dirty="0"/>
              <a:t>alle buslinjer i det strategiske net. Og ses derudover at indgå i flere og flere udbud for lokale linjer ud over det strategiske net</a:t>
            </a:r>
            <a:r>
              <a:rPr lang="da-DK" sz="1400" dirty="0" smtClean="0"/>
              <a:t>.</a:t>
            </a:r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/>
              <a:t>Infotainment er delvist reklamefinansieret. Ud over reklameindtægten (der tilfalder operatøren) koster den </a:t>
            </a:r>
            <a:r>
              <a:rPr lang="da-DK" sz="1400" dirty="0" smtClean="0"/>
              <a:t>ca. </a:t>
            </a:r>
            <a:r>
              <a:rPr lang="da-DK" sz="1400" dirty="0"/>
              <a:t>0,6% af prisen </a:t>
            </a:r>
            <a:r>
              <a:rPr lang="da-DK" sz="1400" dirty="0" smtClean="0"/>
              <a:t>pr. </a:t>
            </a:r>
            <a:r>
              <a:rPr lang="da-DK" sz="1400" dirty="0"/>
              <a:t>køreplantime</a:t>
            </a:r>
            <a:r>
              <a:rPr lang="da-DK" sz="1400" dirty="0" smtClean="0"/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28/09/2016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4927714" y="1649656"/>
            <a:ext cx="3570400" cy="4692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da-DK" sz="1400" dirty="0" smtClean="0"/>
              <a:t>Ved </a:t>
            </a:r>
            <a:r>
              <a:rPr lang="da-DK" sz="1400" dirty="0"/>
              <a:t>en køreplantimepris på </a:t>
            </a:r>
            <a:r>
              <a:rPr lang="da-DK" sz="1400" dirty="0" err="1"/>
              <a:t>ca</a:t>
            </a:r>
            <a:r>
              <a:rPr lang="da-DK" sz="1400" dirty="0"/>
              <a:t> 700 </a:t>
            </a:r>
            <a:r>
              <a:rPr lang="da-DK" sz="1400" dirty="0" smtClean="0"/>
              <a:t>kr. </a:t>
            </a:r>
            <a:r>
              <a:rPr lang="da-DK" sz="1400" dirty="0"/>
              <a:t>betyder det </a:t>
            </a:r>
            <a:r>
              <a:rPr lang="da-DK" sz="1400" dirty="0" smtClean="0"/>
              <a:t>ca. </a:t>
            </a:r>
            <a:r>
              <a:rPr lang="da-DK" sz="1400" dirty="0"/>
              <a:t>4 </a:t>
            </a:r>
            <a:r>
              <a:rPr lang="da-DK" sz="1400" dirty="0" smtClean="0"/>
              <a:t>kr. pr. </a:t>
            </a:r>
            <a:r>
              <a:rPr lang="da-DK" sz="1400" dirty="0"/>
              <a:t>time. </a:t>
            </a:r>
          </a:p>
          <a:p>
            <a:pPr marL="285750" indent="-285750"/>
            <a:endParaRPr lang="da-DK" sz="1400" dirty="0" smtClean="0"/>
          </a:p>
          <a:p>
            <a:pPr marL="285750" indent="-285750"/>
            <a:r>
              <a:rPr lang="da-DK" sz="1400" dirty="0" smtClean="0"/>
              <a:t>Fra </a:t>
            </a:r>
            <a:r>
              <a:rPr lang="da-DK" sz="1400" dirty="0"/>
              <a:t>udbud A16 er alle nye </a:t>
            </a:r>
            <a:r>
              <a:rPr lang="da-DK" sz="1400" dirty="0" smtClean="0"/>
              <a:t>infotainment-systemer </a:t>
            </a:r>
            <a:r>
              <a:rPr lang="da-DK" sz="1400" dirty="0"/>
              <a:t>med to skærme placeret ved siden af hinanden. </a:t>
            </a:r>
            <a:r>
              <a:rPr lang="da-DK" sz="1400" dirty="0" err="1"/>
              <a:t>Højreskærmen</a:t>
            </a:r>
            <a:r>
              <a:rPr lang="da-DK" sz="1400" dirty="0"/>
              <a:t> viser trafikinformation. </a:t>
            </a:r>
            <a:r>
              <a:rPr lang="da-DK" sz="1400" dirty="0" smtClean="0"/>
              <a:t>På </a:t>
            </a:r>
            <a:r>
              <a:rPr lang="da-DK" sz="1400" dirty="0"/>
              <a:t>venstreskærmen får kommuner og regioner mulighed for at vise egne opslag og informationer en del af tiden</a:t>
            </a:r>
            <a:r>
              <a:rPr lang="da-DK" sz="1400" dirty="0" smtClean="0"/>
              <a:t>.</a:t>
            </a:r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/>
              <a:t>På buslinjer der kører i flere kommuner, sikrer systemet at information der handler om en bestemt kommune kun vises indenfor dennes område</a:t>
            </a:r>
            <a:r>
              <a:rPr lang="da-DK" sz="1400" dirty="0" smtClean="0"/>
              <a:t>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1035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898524" y="4593770"/>
            <a:ext cx="7402513" cy="914401"/>
          </a:xfrm>
        </p:spPr>
        <p:txBody>
          <a:bodyPr/>
          <a:lstStyle/>
          <a:p>
            <a:r>
              <a:rPr lang="da-DK" sz="1400" dirty="0" smtClean="0"/>
              <a:t>Trafikinformation</a:t>
            </a:r>
          </a:p>
          <a:p>
            <a:r>
              <a:rPr lang="da-DK" sz="1400" dirty="0" smtClean="0"/>
              <a:t>Kommunal information</a:t>
            </a:r>
          </a:p>
          <a:p>
            <a:r>
              <a:rPr lang="da-DK" sz="1400" dirty="0" smtClean="0"/>
              <a:t>Kampagner om kollektiv trafik, Rejsekort m.m.</a:t>
            </a:r>
          </a:p>
          <a:p>
            <a:r>
              <a:rPr lang="da-DK" sz="1400" dirty="0" smtClean="0"/>
              <a:t>Nyheder, vejrudsigter underholdning m.m.</a:t>
            </a:r>
          </a:p>
          <a:p>
            <a:r>
              <a:rPr lang="da-DK" sz="1400" dirty="0" smtClean="0"/>
              <a:t>Reklamer</a:t>
            </a:r>
          </a:p>
          <a:p>
            <a:endParaRPr lang="da-DK" sz="1400" dirty="0"/>
          </a:p>
        </p:txBody>
      </p:sp>
      <p:pic>
        <p:nvPicPr>
          <p:cNvPr id="17" name="Pladsholder til billede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2514"/>
          <a:stretch>
            <a:fillRect/>
          </a:stretch>
        </p:blipFill>
        <p:spPr/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28/09/2016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Infotainment er: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 flipH="1">
            <a:off x="898523" y="5929385"/>
            <a:ext cx="55734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1" dirty="0" smtClean="0"/>
              <a:t>I ledbusser er der skærme tre steder i bussen.</a:t>
            </a:r>
          </a:p>
        </p:txBody>
      </p:sp>
      <p:sp>
        <p:nvSpPr>
          <p:cNvPr id="15" name="Tekstfelt 14"/>
          <p:cNvSpPr txBox="1"/>
          <p:nvPr/>
        </p:nvSpPr>
        <p:spPr>
          <a:xfrm flipH="1">
            <a:off x="898523" y="4182386"/>
            <a:ext cx="55734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1" dirty="0"/>
              <a:t>To skærme uden lyd to steder i bussen </a:t>
            </a:r>
            <a:r>
              <a:rPr lang="da-DK" sz="1400" b="1" dirty="0" smtClean="0"/>
              <a:t>med: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9377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Infotainment og kunderne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/>
            <a:r>
              <a:rPr lang="da-DK" sz="1200" dirty="0" smtClean="0"/>
              <a:t>En kundeundersøgelse viser at infotainment opfattes som en naturlig del af en moderne busrejse. Kunderne ”plukker” de dele af </a:t>
            </a:r>
            <a:r>
              <a:rPr lang="da-DK" sz="1200" dirty="0" err="1" smtClean="0"/>
              <a:t>vis-ningen</a:t>
            </a:r>
            <a:r>
              <a:rPr lang="da-DK" sz="1200" dirty="0" smtClean="0"/>
              <a:t> som de kan bruge og bemærker ikke resten.</a:t>
            </a:r>
          </a:p>
          <a:p>
            <a:pPr marL="285750" indent="-285750"/>
            <a:endParaRPr lang="da-DK" sz="1200" dirty="0" smtClean="0"/>
          </a:p>
          <a:p>
            <a:pPr marL="285750" indent="-285750"/>
            <a:r>
              <a:rPr lang="da-DK" sz="1200" dirty="0"/>
              <a:t>Visningen af muligheder og tider for </a:t>
            </a:r>
            <a:r>
              <a:rPr lang="da-DK" sz="1200" dirty="0" err="1" smtClean="0"/>
              <a:t>korrespon-dancer</a:t>
            </a:r>
            <a:r>
              <a:rPr lang="da-DK" sz="1200" dirty="0" smtClean="0"/>
              <a:t> </a:t>
            </a:r>
            <a:r>
              <a:rPr lang="da-DK" sz="1200" dirty="0"/>
              <a:t>for andre busser og tog er </a:t>
            </a:r>
            <a:r>
              <a:rPr lang="da-DK" sz="1200" dirty="0" smtClean="0"/>
              <a:t>for eksempel relevant </a:t>
            </a:r>
            <a:r>
              <a:rPr lang="da-DK" sz="1200" dirty="0"/>
              <a:t>for de kunder der skal skifte til andre transportformer</a:t>
            </a:r>
            <a:r>
              <a:rPr lang="da-DK" sz="1200" dirty="0" smtClean="0"/>
              <a:t>. Men bemærkes ikke af de der kun bruger bussen de er i.</a:t>
            </a:r>
          </a:p>
          <a:p>
            <a:pPr marL="285750" indent="-285750"/>
            <a:endParaRPr lang="da-DK" sz="1200" dirty="0"/>
          </a:p>
          <a:p>
            <a:pPr marL="285750" indent="-285750"/>
            <a:r>
              <a:rPr lang="da-DK" sz="1200" dirty="0" smtClean="0"/>
              <a:t>Visningen af ”Næste </a:t>
            </a:r>
            <a:r>
              <a:rPr lang="da-DK" sz="1200" dirty="0"/>
              <a:t>stop” </a:t>
            </a:r>
            <a:r>
              <a:rPr lang="da-DK" sz="1200" dirty="0" smtClean="0"/>
              <a:t>(79%) og </a:t>
            </a:r>
            <a:r>
              <a:rPr lang="da-DK" sz="1200" dirty="0"/>
              <a:t>”Tid” </a:t>
            </a:r>
            <a:r>
              <a:rPr lang="da-DK" sz="1200" dirty="0" smtClean="0"/>
              <a:t>(57%) er generelt topscorere </a:t>
            </a:r>
            <a:r>
              <a:rPr lang="da-DK" sz="1200" dirty="0"/>
              <a:t>i </a:t>
            </a:r>
            <a:r>
              <a:rPr lang="da-DK" sz="1200" dirty="0" smtClean="0"/>
              <a:t>brug - efterfulgt af </a:t>
            </a:r>
            <a:r>
              <a:rPr lang="da-DK" sz="1200" dirty="0" err="1" smtClean="0"/>
              <a:t>vis-ningen</a:t>
            </a:r>
            <a:r>
              <a:rPr lang="da-DK" sz="1200" dirty="0" smtClean="0"/>
              <a:t> af de tre næste stop (37%) hvor man </a:t>
            </a:r>
            <a:br>
              <a:rPr lang="da-DK" sz="1200" dirty="0" smtClean="0"/>
            </a:br>
            <a:r>
              <a:rPr lang="da-DK" sz="1200" dirty="0" smtClean="0"/>
              <a:t>kan se hvor langt man er på turen.</a:t>
            </a:r>
          </a:p>
          <a:p>
            <a:pPr marL="285750" indent="-285750"/>
            <a:endParaRPr lang="da-DK" sz="1200" dirty="0" smtClean="0"/>
          </a:p>
          <a:p>
            <a:pPr marL="285750" indent="-285750"/>
            <a:r>
              <a:rPr lang="da-DK" sz="1200" dirty="0" smtClean="0"/>
              <a:t>Hver sjette kunde (15%) </a:t>
            </a:r>
            <a:r>
              <a:rPr lang="da-DK" sz="1200" dirty="0"/>
              <a:t>er irriterede over </a:t>
            </a:r>
            <a:r>
              <a:rPr lang="da-DK" sz="1200" dirty="0" smtClean="0"/>
              <a:t>reklamerne. Men der er en generel accept </a:t>
            </a:r>
            <a:r>
              <a:rPr lang="da-DK" sz="1200" dirty="0"/>
              <a:t/>
            </a:r>
            <a:br>
              <a:rPr lang="da-DK" sz="1200" dirty="0"/>
            </a:br>
            <a:r>
              <a:rPr lang="da-DK" sz="1200" dirty="0" smtClean="0"/>
              <a:t>af at de findes.</a:t>
            </a:r>
            <a:endParaRPr lang="da-DK" sz="1200" dirty="0"/>
          </a:p>
          <a:p>
            <a:endParaRPr lang="da-DK" sz="1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28/09/2016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031" y="873548"/>
            <a:ext cx="3553006" cy="200313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3693885"/>
            <a:ext cx="3586163" cy="22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Højre skærm – </a:t>
            </a:r>
            <a:r>
              <a:rPr lang="da-DK" sz="2400" dirty="0" smtClean="0"/>
              <a:t>viser altid trafikinformation</a:t>
            </a:r>
            <a:endParaRPr lang="da-DK" sz="2400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849804" y="1907848"/>
            <a:ext cx="3600450" cy="3322412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Trafikinformationen vises i </a:t>
            </a:r>
            <a:r>
              <a:rPr lang="da-DK" sz="1400" dirty="0" smtClean="0"/>
              <a:t>realtid med </a:t>
            </a:r>
            <a:r>
              <a:rPr lang="da-DK" sz="1400" dirty="0"/>
              <a:t>DOT</a:t>
            </a:r>
            <a:r>
              <a:rPr lang="da-DK" sz="1400" dirty="0" smtClean="0"/>
              <a:t>/</a:t>
            </a:r>
            <a:br>
              <a:rPr lang="da-DK" sz="1400" dirty="0" smtClean="0"/>
            </a:br>
            <a:r>
              <a:rPr lang="da-DK" sz="1400" dirty="0" smtClean="0"/>
              <a:t>STOP</a:t>
            </a:r>
            <a:r>
              <a:rPr lang="da-DK" sz="1400" dirty="0"/>
              <a:t>, tid, zone, Næste </a:t>
            </a:r>
            <a:r>
              <a:rPr lang="da-DK" sz="1400" dirty="0" smtClean="0"/>
              <a:t>stop, tre </a:t>
            </a:r>
            <a:r>
              <a:rPr lang="da-DK" sz="1400" dirty="0"/>
              <a:t>næste stop, afgangstider for skift til andre busser og tog ved næste </a:t>
            </a:r>
            <a:r>
              <a:rPr lang="da-DK" sz="1400" dirty="0" smtClean="0"/>
              <a:t>stop og </a:t>
            </a:r>
            <a:r>
              <a:rPr lang="da-DK" sz="1400" dirty="0"/>
              <a:t>tekstmeddelelser om ændringer </a:t>
            </a:r>
            <a:r>
              <a:rPr lang="da-DK" sz="1400" dirty="0" smtClean="0"/>
              <a:t>her-og-nu.</a:t>
            </a:r>
            <a:endParaRPr lang="da-DK" sz="1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28/09/2016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17" y="2608488"/>
            <a:ext cx="2675643" cy="150375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4" y="4402847"/>
            <a:ext cx="2719935" cy="152805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/>
          <a:srcRect l="50275"/>
          <a:stretch/>
        </p:blipFill>
        <p:spPr>
          <a:xfrm>
            <a:off x="4735266" y="866775"/>
            <a:ext cx="2699543" cy="154091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10" y="4760687"/>
            <a:ext cx="2082100" cy="117021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17" y="2961033"/>
            <a:ext cx="625312" cy="5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895487" y="5159826"/>
            <a:ext cx="7402513" cy="991324"/>
          </a:xfrm>
        </p:spPr>
        <p:txBody>
          <a:bodyPr/>
          <a:lstStyle/>
          <a:p>
            <a:r>
              <a:rPr lang="da-DK" sz="1400" dirty="0" smtClean="0"/>
              <a:t>Kommunal information: 25%</a:t>
            </a:r>
            <a:br>
              <a:rPr lang="da-DK" sz="1400" dirty="0" smtClean="0"/>
            </a:br>
            <a:endParaRPr lang="da-DK" sz="1400" dirty="0" smtClean="0"/>
          </a:p>
          <a:p>
            <a:r>
              <a:rPr lang="da-DK" sz="1400" dirty="0" smtClean="0"/>
              <a:t>Movias kampagner om trafik </a:t>
            </a:r>
            <a:br>
              <a:rPr lang="da-DK" sz="1400" dirty="0" smtClean="0"/>
            </a:br>
            <a:r>
              <a:rPr lang="da-DK" sz="1400" dirty="0" smtClean="0"/>
              <a:t>(fx Rejsekort):</a:t>
            </a:r>
            <a:r>
              <a:rPr lang="da-DK" sz="1400" dirty="0"/>
              <a:t> </a:t>
            </a:r>
            <a:r>
              <a:rPr lang="da-DK" sz="1400" dirty="0" smtClean="0"/>
              <a:t>25%</a:t>
            </a:r>
            <a:br>
              <a:rPr lang="da-DK" sz="1400" dirty="0" smtClean="0"/>
            </a:b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/>
              <a:t>Operatørens indhold (Nyheder, vejrudsigter, underholdning): 25%</a:t>
            </a:r>
            <a:br>
              <a:rPr lang="da-DK" sz="1400" dirty="0" smtClean="0"/>
            </a:br>
            <a:endParaRPr lang="da-DK" sz="1400" dirty="0" smtClean="0"/>
          </a:p>
          <a:p>
            <a:r>
              <a:rPr lang="da-DK" sz="1400" dirty="0" smtClean="0"/>
              <a:t>Reklamer</a:t>
            </a:r>
            <a:r>
              <a:rPr lang="da-DK" sz="1400" dirty="0"/>
              <a:t> </a:t>
            </a:r>
            <a:r>
              <a:rPr lang="da-DK" sz="1400" dirty="0" smtClean="0"/>
              <a:t>25%</a:t>
            </a:r>
            <a:endParaRPr lang="da-DK" sz="1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28/09/2016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487" y="873548"/>
            <a:ext cx="7398000" cy="438418"/>
          </a:xfrm>
        </p:spPr>
        <p:txBody>
          <a:bodyPr/>
          <a:lstStyle/>
          <a:p>
            <a:r>
              <a:rPr lang="da-DK" dirty="0" smtClean="0"/>
              <a:t>Venstre skærm –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viser fire typer indhold på skift</a:t>
            </a:r>
            <a:endParaRPr lang="da-DK" sz="2400" dirty="0"/>
          </a:p>
        </p:txBody>
      </p:sp>
      <p:pic>
        <p:nvPicPr>
          <p:cNvPr id="8" name="Pladsholder til indhold 6"/>
          <p:cNvPicPr>
            <a:picLocks noChangeAspect="1"/>
          </p:cNvPicPr>
          <p:nvPr/>
        </p:nvPicPr>
        <p:blipFill rotWithShape="1">
          <a:blip r:embed="rId2"/>
          <a:srcRect r="49854"/>
          <a:stretch/>
        </p:blipFill>
        <p:spPr>
          <a:xfrm>
            <a:off x="895487" y="1954093"/>
            <a:ext cx="2324678" cy="129343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2" y="3605134"/>
            <a:ext cx="2314801" cy="129343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2" y="1982284"/>
            <a:ext cx="2317160" cy="126524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7" y="3563483"/>
            <a:ext cx="2322736" cy="13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282" y="855745"/>
            <a:ext cx="7386756" cy="646484"/>
          </a:xfrm>
        </p:spPr>
        <p:txBody>
          <a:bodyPr/>
          <a:lstStyle/>
          <a:p>
            <a:r>
              <a:rPr lang="da-DK" dirty="0" smtClean="0"/>
              <a:t>Typer af indhold – og fordeling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914282" y="1718938"/>
            <a:ext cx="3586162" cy="4060817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 smtClean="0"/>
              <a:t>Kommunal information: </a:t>
            </a:r>
          </a:p>
          <a:p>
            <a:pPr marL="0" indent="0">
              <a:buNone/>
            </a:pPr>
            <a:r>
              <a:rPr lang="da-DK" sz="1400" b="1" dirty="0" smtClean="0"/>
              <a:t>Højst 25% af visningstid</a:t>
            </a:r>
          </a:p>
          <a:p>
            <a:pPr lvl="1"/>
            <a:endParaRPr lang="da-DK" sz="1200" dirty="0" smtClean="0"/>
          </a:p>
          <a:p>
            <a:pPr lvl="1"/>
            <a:r>
              <a:rPr lang="da-DK" sz="1200" dirty="0" smtClean="0"/>
              <a:t>Alt hvad kommunen (eller regionen) kan stå inde for som afsender</a:t>
            </a:r>
            <a:br>
              <a:rPr lang="da-DK" sz="1200" dirty="0" smtClean="0"/>
            </a:br>
            <a:endParaRPr lang="da-DK" sz="1200" dirty="0" smtClean="0"/>
          </a:p>
          <a:p>
            <a:pPr lvl="1"/>
            <a:r>
              <a:rPr lang="da-DK" sz="1200" dirty="0" smtClean="0"/>
              <a:t>Ændringer i åbningstider i borgerservice, lokale kulturfestivaller, valg til ældreråd m.m.</a:t>
            </a:r>
          </a:p>
          <a:p>
            <a:pPr lvl="1"/>
            <a:endParaRPr lang="da-DK" sz="1200" dirty="0" smtClean="0"/>
          </a:p>
          <a:p>
            <a:pPr marL="0" indent="0">
              <a:buNone/>
            </a:pPr>
            <a:r>
              <a:rPr lang="da-DK" sz="1200" dirty="0"/>
              <a:t>Indhold fra skærme i fx Borgerservice og fra Kommunens webside kan ofte genbruges efter tilpasning</a:t>
            </a:r>
            <a:r>
              <a:rPr lang="da-DK" sz="1200" dirty="0" smtClean="0"/>
              <a:t>.</a:t>
            </a:r>
            <a:br>
              <a:rPr lang="da-DK" sz="1200" dirty="0" smtClean="0"/>
            </a:br>
            <a:endParaRPr lang="da-DK" sz="1200" dirty="0"/>
          </a:p>
          <a:p>
            <a:pPr marL="0" indent="0">
              <a:buNone/>
            </a:pPr>
            <a:r>
              <a:rPr lang="da-DK" sz="1200" dirty="0" smtClean="0"/>
              <a:t>Movia </a:t>
            </a:r>
            <a:r>
              <a:rPr lang="da-DK" sz="1200" dirty="0"/>
              <a:t>tilbyder hjælp </a:t>
            </a:r>
            <a:r>
              <a:rPr lang="da-DK" sz="1200" dirty="0" smtClean="0"/>
              <a:t>med skabeloner og ideer m.m. via </a:t>
            </a:r>
            <a:r>
              <a:rPr lang="da-DK" sz="1200" dirty="0" err="1"/>
              <a:t>NemPortal</a:t>
            </a:r>
            <a:r>
              <a:rPr lang="da-DK" sz="1200" dirty="0"/>
              <a:t> til </a:t>
            </a:r>
            <a:r>
              <a:rPr lang="da-DK" sz="1200" dirty="0" smtClean="0"/>
              <a:t>udarbejdelsen af opslag.</a:t>
            </a:r>
            <a:r>
              <a:rPr lang="da-DK" sz="1200" dirty="0"/>
              <a:t> </a:t>
            </a:r>
            <a:endParaRPr lang="da-DK" sz="1200" dirty="0" smtClean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 smtClean="0"/>
              <a:t>Kommunen </a:t>
            </a:r>
            <a:r>
              <a:rPr lang="da-DK" sz="1200" dirty="0"/>
              <a:t>udarbejder og betaler selv opslag og indholdet der skal vises. Men opsætning på skærmen af op til 100 opslag pr linje pr år er gratis</a:t>
            </a:r>
            <a:r>
              <a:rPr lang="da-DK" sz="1200" dirty="0" smtClean="0"/>
              <a:t>.</a:t>
            </a:r>
            <a:endParaRPr lang="da-DK" sz="1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28/09/2016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82" y="3296526"/>
            <a:ext cx="1879836" cy="101757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02" y="4467929"/>
            <a:ext cx="1879836" cy="1030077"/>
          </a:xfrm>
          <a:prstGeom prst="rect">
            <a:avLst/>
          </a:prstGeom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4876682" y="1718938"/>
            <a:ext cx="3586162" cy="3932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400" b="1" dirty="0" smtClean="0"/>
              <a:t>Movias kampagner m.m.: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400" b="1" dirty="0" smtClean="0"/>
              <a:t>Højst 25% af visningstid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dirty="0" smtClean="0"/>
              <a:t>Information om nye busprodukter, nye muligheder med Rejsekort, om apps til trafikinformation eller med mulighed for køb af billetter, om større køreplansskift eller ændringer i linjer m.m.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914282" y="5860013"/>
            <a:ext cx="7386756" cy="3232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000" i="1" dirty="0"/>
              <a:t>Visningstiden opgøres pr tur bussen kører fra udgangspunkt til endestation, jævnt fordelt over turen.</a:t>
            </a:r>
          </a:p>
        </p:txBody>
      </p:sp>
    </p:spTree>
    <p:extLst>
      <p:ext uri="{BB962C8B-B14F-4D97-AF65-F5344CB8AC3E}">
        <p14:creationId xmlns:p14="http://schemas.microsoft.com/office/powerpoint/2010/main" val="15174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282" y="855745"/>
            <a:ext cx="7386756" cy="646484"/>
          </a:xfrm>
        </p:spPr>
        <p:txBody>
          <a:bodyPr/>
          <a:lstStyle/>
          <a:p>
            <a:r>
              <a:rPr lang="da-DK" dirty="0" smtClean="0"/>
              <a:t>Typer af indhold – og fordeling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914282" y="1718938"/>
            <a:ext cx="3586162" cy="4060817"/>
          </a:xfrm>
        </p:spPr>
        <p:txBody>
          <a:bodyPr/>
          <a:lstStyle/>
          <a:p>
            <a:pPr marL="0" indent="0">
              <a:buNone/>
            </a:pPr>
            <a:r>
              <a:rPr lang="da-DK" sz="1600" b="1" dirty="0"/>
              <a:t>Operatørens indhold: Højst 25% af visningstid</a:t>
            </a:r>
          </a:p>
          <a:p>
            <a:pPr lvl="1"/>
            <a:endParaRPr lang="da-DK" sz="1200" dirty="0"/>
          </a:p>
          <a:p>
            <a:pPr lvl="1"/>
            <a:r>
              <a:rPr lang="da-DK" sz="1200" dirty="0"/>
              <a:t>Nyheder (TV2 News</a:t>
            </a:r>
            <a:r>
              <a:rPr lang="da-DK" sz="1200" dirty="0" smtClean="0"/>
              <a:t>)</a:t>
            </a:r>
            <a:br>
              <a:rPr lang="da-DK" sz="1200" dirty="0" smtClean="0"/>
            </a:br>
            <a:endParaRPr lang="da-DK" sz="1200" dirty="0"/>
          </a:p>
          <a:p>
            <a:pPr lvl="1"/>
            <a:r>
              <a:rPr lang="da-DK" sz="1200" dirty="0" smtClean="0"/>
              <a:t>Vejrudsigter</a:t>
            </a:r>
            <a:br>
              <a:rPr lang="da-DK" sz="1200" dirty="0" smtClean="0"/>
            </a:br>
            <a:endParaRPr lang="da-DK" sz="1200" dirty="0"/>
          </a:p>
          <a:p>
            <a:pPr lvl="1"/>
            <a:r>
              <a:rPr lang="da-DK" sz="1200" dirty="0"/>
              <a:t>Underholdning fx med visning af billeder fra linjen og kommentarer som kunder har sendt til operatøren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28/09/2016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>
            <a:off x="4927714" y="1705087"/>
            <a:ext cx="3586162" cy="3511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b="1" dirty="0"/>
              <a:t>Reklamer: Højst 25% af visningstid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Visning af kommercielle reklamer der sælges for operatøren af et trafikreklameselskab. Operatøren og reklameselskabet tjener begge på visningerne.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Muligheden for reklamevisning skal indgå i Movias udbud. </a:t>
            </a:r>
          </a:p>
          <a:p>
            <a:pPr marL="0" indent="0">
              <a:buNone/>
            </a:pPr>
            <a:r>
              <a:rPr lang="da-DK" sz="1200" dirty="0"/>
              <a:t>Men operatøren kan vælge at bruge visningstiden </a:t>
            </a:r>
          </a:p>
          <a:p>
            <a:pPr marL="0" indent="0">
              <a:buNone/>
            </a:pPr>
            <a:r>
              <a:rPr lang="da-DK" sz="1200" dirty="0"/>
              <a:t>på mere af sit eget indhold.</a:t>
            </a: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914282" y="5860013"/>
            <a:ext cx="7386756" cy="3232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000" i="1" dirty="0"/>
              <a:t>Visningstiden opgøres pr tur bussen kører fra udgangspunkt til endestation, jævnt fordelt over turen.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4" y="4086450"/>
            <a:ext cx="2313651" cy="1284867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57" y="4085165"/>
            <a:ext cx="2313653" cy="128615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71" y="4085165"/>
            <a:ext cx="2237605" cy="12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ia PowerPoint skabelon">
  <a:themeElements>
    <a:clrScheme name="Movia PPT">
      <a:dk1>
        <a:sysClr val="windowText" lastClr="000000"/>
      </a:dk1>
      <a:lt1>
        <a:sysClr val="window" lastClr="FFFFFF"/>
      </a:lt1>
      <a:dk2>
        <a:srgbClr val="899BBC"/>
      </a:dk2>
      <a:lt2>
        <a:srgbClr val="FFE0A8"/>
      </a:lt2>
      <a:accent1>
        <a:srgbClr val="FFB612"/>
      </a:accent1>
      <a:accent2>
        <a:srgbClr val="8C8C8C"/>
      </a:accent2>
      <a:accent3>
        <a:srgbClr val="00214D"/>
      </a:accent3>
      <a:accent4>
        <a:srgbClr val="747474"/>
      </a:accent4>
      <a:accent5>
        <a:srgbClr val="8AC65B"/>
      </a:accent5>
      <a:accent6>
        <a:srgbClr val="EBEBEB"/>
      </a:accent6>
      <a:hlink>
        <a:srgbClr val="00214D"/>
      </a:hlink>
      <a:folHlink>
        <a:srgbClr val="899BBC"/>
      </a:folHlink>
    </a:clrScheme>
    <a:fontScheme name="Movi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8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via PowerPoint skabelon.potx" id="{EEE2D971-9D8A-4717-BD4F-226BBA4E3B42}" vid="{7B3BA8BC-9900-428F-9463-498D7878FDD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jer_x0020_Navn xmlns="35a9a4e6-d97c-4991-a6b6-7b63fc7889e8">Anders Borring-Møller</Dokumentejer_x0020_Navn>
    <Dokumentejer_x0020_E-post xmlns="35a9a4e6-d97c-4991-a6b6-7b63fc7889e8">ABM@moviatrafik.dk</Dokumentejer_x0020_E-post>
    <Dokumentejer_x0020_Fax xmlns="35a9a4e6-d97c-4991-a6b6-7b63fc7889e8">36 13 18 96</Dokumentejer_x0020_Fax>
    <Sagstitel xmlns="35a9a4e6-d97c-4991-a6b6-7b63fc7889e8">Udmøntning af trafikinfostrategi 2017</Sagstitel>
    <Sagsbehandler_x0020_Navn xmlns="35a9a4e6-d97c-4991-a6b6-7b63fc7889e8" xsi:nil="true"/>
    <SagsID xmlns="35a9a4e6-d97c-4991-a6b6-7b63fc7889e8">Sag-451799</SagsID>
    <Dokumentejer_x0020_Initialer xmlns="35a9a4e6-d97c-4991-a6b6-7b63fc7889e8">ABM</Dokumentejer_x0020_Initialer>
    <Dokumentejer_x0020_Telefon xmlns="35a9a4e6-d97c-4991-a6b6-7b63fc7889e8">+45 36 13 16 63</Dokumentejer_x0020_Telefon>
    <Sagsbehandler_x0020_Initialer xmlns="35a9a4e6-d97c-4991-a6b6-7b63fc7889e8" xsi:nil="true"/>
    <Dokumentejer_x0020_Titel xmlns="35a9a4e6-d97c-4991-a6b6-7b63fc7889e8">Projektleder</Dokumentejer_x0020_Titel>
    <_dlc_DocId xmlns="35a9a4e6-d97c-4991-a6b6-7b63fc7889e8">Movit-3501468</_dlc_DocId>
    <_dlc_DocIdUrl xmlns="35a9a4e6-d97c-4991-a6b6-7b63fc7889e8">
      <Url>http://movit/movit/2017/2/1/Sag-451799/_layouts/DocIdRedir.aspx?ID=Movit-3501468</Url>
      <Description>Movit-3501468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ce896310-d418-4f8e-980b-4259b635275f" ContentTypeId="0x0101009EC2EFE9032A3D4D9531BECDBE769D0F010F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9EC2EFE9032A3D4D9531BECDBE769D0F010F003016117017FB564780A4C6C1F8574E1F" ma:contentTypeVersion="27" ma:contentTypeDescription="" ma:contentTypeScope="" ma:versionID="6e0bf518882b39aae8900e9e1b6e4cbe">
  <xsd:schema xmlns:xsd="http://www.w3.org/2001/XMLSchema" xmlns:xs="http://www.w3.org/2001/XMLSchema" xmlns:p="http://schemas.microsoft.com/office/2006/metadata/properties" xmlns:ns2="35a9a4e6-d97c-4991-a6b6-7b63fc7889e8" targetNamespace="http://schemas.microsoft.com/office/2006/metadata/properties" ma:root="true" ma:fieldsID="b37a1e7c7f12183b1a4e832a466fae48" ns2:_="">
    <xsd:import namespace="35a9a4e6-d97c-4991-a6b6-7b63fc7889e8"/>
    <xsd:element name="properties">
      <xsd:complexType>
        <xsd:sequence>
          <xsd:element name="documentManagement">
            <xsd:complexType>
              <xsd:all>
                <xsd:element ref="ns2:SagsID" minOccurs="0"/>
                <xsd:element ref="ns2:Sagstitel" minOccurs="0"/>
                <xsd:element ref="ns2:Dokumentejer_x0020_Navn" minOccurs="0"/>
                <xsd:element ref="ns2:Dokumentejer_x0020_Titel" minOccurs="0"/>
                <xsd:element ref="ns2:Dokumentejer_x0020_Initialer" minOccurs="0"/>
                <xsd:element ref="ns2:Dokumentejer_x0020_Telefon" minOccurs="0"/>
                <xsd:element ref="ns2:Dokumentejer_x0020_Fax" minOccurs="0"/>
                <xsd:element ref="ns2:Dokumentejer_x0020_E-post" minOccurs="0"/>
                <xsd:element ref="ns2:Sagsbehandler_x0020_Navn" minOccurs="0"/>
                <xsd:element ref="ns2:Sagsbehandler_x0020_Initial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9a4e6-d97c-4991-a6b6-7b63fc7889e8" elementFormDefault="qualified">
    <xsd:import namespace="http://schemas.microsoft.com/office/2006/documentManagement/types"/>
    <xsd:import namespace="http://schemas.microsoft.com/office/infopath/2007/PartnerControls"/>
    <xsd:element name="SagsID" ma:index="2" nillable="true" ma:displayName="SagsID" ma:internalName="SagsID">
      <xsd:simpleType>
        <xsd:restriction base="dms:Text">
          <xsd:maxLength value="255"/>
        </xsd:restriction>
      </xsd:simpleType>
    </xsd:element>
    <xsd:element name="Sagstitel" ma:index="3" nillable="true" ma:displayName="Sagstitel" ma:internalName="Sagstitel">
      <xsd:simpleType>
        <xsd:restriction base="dms:Text">
          <xsd:maxLength value="255"/>
        </xsd:restriction>
      </xsd:simpleType>
    </xsd:element>
    <xsd:element name="Dokumentejer_x0020_Navn" ma:index="4" nillable="true" ma:displayName="Dokumentejer Navn" ma:internalName="Dokumentejer_x0020_Navn">
      <xsd:simpleType>
        <xsd:restriction base="dms:Text">
          <xsd:maxLength value="255"/>
        </xsd:restriction>
      </xsd:simpleType>
    </xsd:element>
    <xsd:element name="Dokumentejer_x0020_Titel" ma:index="5" nillable="true" ma:displayName="Dokumentejer Titel" ma:internalName="Dokumentejer_x0020_Titel">
      <xsd:simpleType>
        <xsd:restriction base="dms:Text">
          <xsd:maxLength value="255"/>
        </xsd:restriction>
      </xsd:simpleType>
    </xsd:element>
    <xsd:element name="Dokumentejer_x0020_Initialer" ma:index="6" nillable="true" ma:displayName="Dokumentejer Initialer" ma:internalName="Dokumentejer_x0020_Initialer">
      <xsd:simpleType>
        <xsd:restriction base="dms:Text">
          <xsd:maxLength value="255"/>
        </xsd:restriction>
      </xsd:simpleType>
    </xsd:element>
    <xsd:element name="Dokumentejer_x0020_Telefon" ma:index="7" nillable="true" ma:displayName="Dokumentejer Telefon" ma:internalName="Dokumentejer_x0020_Telefon">
      <xsd:simpleType>
        <xsd:restriction base="dms:Text">
          <xsd:maxLength value="255"/>
        </xsd:restriction>
      </xsd:simpleType>
    </xsd:element>
    <xsd:element name="Dokumentejer_x0020_Fax" ma:index="8" nillable="true" ma:displayName="Dokumentejer Fax" ma:internalName="Dokumentejer_x0020_Fax">
      <xsd:simpleType>
        <xsd:restriction base="dms:Text">
          <xsd:maxLength value="255"/>
        </xsd:restriction>
      </xsd:simpleType>
    </xsd:element>
    <xsd:element name="Dokumentejer_x0020_E-post" ma:index="9" nillable="true" ma:displayName="Dokumentejer E-post" ma:internalName="Dokumentejer_x0020_E_x002d_post">
      <xsd:simpleType>
        <xsd:restriction base="dms:Text">
          <xsd:maxLength value="255"/>
        </xsd:restriction>
      </xsd:simpleType>
    </xsd:element>
    <xsd:element name="Sagsbehandler_x0020_Navn" ma:index="10" nillable="true" ma:displayName="Sagsbehandler Navn" ma:internalName="Sagsbehandler_x0020_Navn">
      <xsd:simpleType>
        <xsd:restriction base="dms:Text">
          <xsd:maxLength value="255"/>
        </xsd:restriction>
      </xsd:simpleType>
    </xsd:element>
    <xsd:element name="Sagsbehandler_x0020_Initialer" ma:index="11" nillable="true" ma:displayName="Sagsbehandler Initialer" ma:internalName="Sagsbehandler_x0020_Initialer">
      <xsd:simpleType>
        <xsd:restriction base="dms:Text">
          <xsd:maxLength value="255"/>
        </xsd:restriction>
      </xsd:simpleType>
    </xsd:element>
    <xsd:element name="_dlc_DocId" ma:index="16" nillable="true" ma:displayName="Dokument 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417AC8-56AE-44F9-A8D1-DCE9E1DFAAB0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35a9a4e6-d97c-4991-a6b6-7b63fc7889e8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AA32FB-ABAC-48C8-8E4E-2FEACE73A52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5728CCE-3F43-4E67-BC87-F64CAABC8F6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872917E-0ACB-4233-AD77-B175D8B41A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a9a4e6-d97c-4991-a6b6-7b63fc7889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3041DD1-0D78-4665-9E20-715E1059B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Movia%20PowerPoint%20skabelon</Template>
  <TotalTime>0</TotalTime>
  <Words>489</Words>
  <Application>Microsoft Office PowerPoint</Application>
  <PresentationFormat>Skærmshow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0" baseType="lpstr">
      <vt:lpstr>Arial</vt:lpstr>
      <vt:lpstr>Movia PowerPoint skabelon</vt:lpstr>
      <vt:lpstr>Infotainment i Movias busser</vt:lpstr>
      <vt:lpstr>Infotainment 2017 </vt:lpstr>
      <vt:lpstr>Infotainment er:</vt:lpstr>
      <vt:lpstr>Infotainment og kunderne</vt:lpstr>
      <vt:lpstr>Højre skærm – viser altid trafikinformation</vt:lpstr>
      <vt:lpstr>Venstre skærm –  viser fire typer indhold på skift</vt:lpstr>
      <vt:lpstr>Typer af indhold – og fordeling</vt:lpstr>
      <vt:lpstr>Typer af indhold – og fordeling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Infotainment 2017</dc:title>
  <dc:creator/>
  <cp:lastModifiedBy/>
  <cp:revision>1</cp:revision>
  <dcterms:created xsi:type="dcterms:W3CDTF">2017-04-03T11:39:38Z</dcterms:created>
  <dcterms:modified xsi:type="dcterms:W3CDTF">2019-09-25T07:13:37Z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0x0101009EC2EFE9032A3D4D9531BECDBE769D0F010F003016117017FB564780A4C6C1F8574E1F</vt:lpwstr>
  </property>
  <property fmtid="{D5CDD505-2E9C-101B-9397-08002B2CF9AE}" pid="4" name="_dlc_DocIdItemGuid">
    <vt:lpwstr>13127c49-68cf-449b-a053-272b4fbf3aeb</vt:lpwstr>
  </property>
  <property fmtid="{D5CDD505-2E9C-101B-9397-08002B2CF9AE}" pid="5" name="Movia Adresse">
    <vt:lpwstr>Gammel Køge Landevej 3</vt:lpwstr>
  </property>
  <property fmtid="{D5CDD505-2E9C-101B-9397-08002B2CF9AE}" pid="6" name="Movia Fax">
    <vt:lpwstr>36 13 20 97</vt:lpwstr>
  </property>
  <property fmtid="{D5CDD505-2E9C-101B-9397-08002B2CF9AE}" pid="7" name="Movia Postnummer">
    <vt:lpwstr>DK-2500</vt:lpwstr>
  </property>
  <property fmtid="{D5CDD505-2E9C-101B-9397-08002B2CF9AE}" pid="8" name="Movia By">
    <vt:lpwstr>Valby</vt:lpwstr>
  </property>
  <property fmtid="{D5CDD505-2E9C-101B-9397-08002B2CF9AE}" pid="9" name="Afdelingsnavn">
    <vt:lpwstr>Marketing og Trafikinformation, Stab- og Kommunikation</vt:lpwstr>
  </property>
  <property fmtid="{D5CDD505-2E9C-101B-9397-08002B2CF9AE}" pid="10" name="Movia Telefon">
    <vt:lpwstr>36 13 14 00</vt:lpwstr>
  </property>
</Properties>
</file>