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2" r:id="rId5"/>
    <p:sldId id="263" r:id="rId6"/>
    <p:sldId id="261" r:id="rId7"/>
    <p:sldId id="264" r:id="rId8"/>
    <p:sldId id="265" r:id="rId9"/>
    <p:sldId id="266" r:id="rId10"/>
    <p:sldId id="267" r:id="rId11"/>
    <p:sldId id="270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D"/>
    <a:srgbClr val="C30A32"/>
    <a:srgbClr val="9B0A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emlayout 2 - Marker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72" y="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540000" y="1814095"/>
            <a:ext cx="8099959" cy="832852"/>
          </a:xfrm>
          <a:prstGeom prst="rect">
            <a:avLst/>
          </a:prstGeom>
          <a:solidFill>
            <a:srgbClr val="C30A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38747" y="2646947"/>
            <a:ext cx="8099959" cy="3736476"/>
          </a:xfrm>
          <a:prstGeom prst="rect">
            <a:avLst/>
          </a:prstGeom>
          <a:solidFill>
            <a:srgbClr val="DCDC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8747" y="385849"/>
            <a:ext cx="6014453" cy="950993"/>
          </a:xfrm>
        </p:spPr>
        <p:txBody>
          <a:bodyPr/>
          <a:lstStyle/>
          <a:p>
            <a:r>
              <a:rPr lang="da-DK"/>
              <a:t>Overskrift på een eller to linjer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8747" y="1814095"/>
            <a:ext cx="5249779" cy="832852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1 eller 2 linjer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901700" y="2874211"/>
            <a:ext cx="4598988" cy="3275764"/>
          </a:xfrm>
        </p:spPr>
        <p:txBody>
          <a:bodyPr lIns="0" tIns="0" rIns="0" bIns="0"/>
          <a:lstStyle>
            <a:lvl1pPr marL="0">
              <a:lnSpc>
                <a:spcPts val="2200"/>
              </a:lnSpc>
              <a:spcBef>
                <a:spcPts val="0"/>
              </a:spcBef>
              <a:buFontTx/>
              <a:buNone/>
              <a:defRPr/>
            </a:lvl1pPr>
            <a:lvl2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2pPr>
            <a:lvl3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3pPr>
            <a:lvl4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4pPr>
            <a:lvl5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9" t="12707" r="12606" b="-12707"/>
          <a:stretch/>
        </p:blipFill>
        <p:spPr>
          <a:xfrm>
            <a:off x="5623200" y="1720800"/>
            <a:ext cx="3067200" cy="36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1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548106" y="1804737"/>
            <a:ext cx="8064500" cy="45593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Insæt billede og læg det bagest – så cirkelstreger kommer forrest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a-DK"/>
              <a:t>Overskrift på een eller to linjer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6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38747" y="1814095"/>
            <a:ext cx="8099959" cy="4569328"/>
          </a:xfrm>
          <a:prstGeom prst="rect">
            <a:avLst/>
          </a:prstGeom>
          <a:solidFill>
            <a:srgbClr val="DCDC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8747" y="385849"/>
            <a:ext cx="6014453" cy="95099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a-DK"/>
              <a:t>Overskrift på een eller to linjer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900000" y="2058460"/>
            <a:ext cx="6888163" cy="4100512"/>
          </a:xfrm>
        </p:spPr>
        <p:txBody>
          <a:bodyPr lIns="0" tIns="0" rIns="0" bIns="0"/>
          <a:lstStyle>
            <a:lvl1pPr>
              <a:lnSpc>
                <a:spcPts val="2200"/>
              </a:lnSpc>
              <a:spcAft>
                <a:spcPts val="150"/>
              </a:spcAft>
              <a:defRPr b="0" i="0">
                <a:latin typeface="Arial"/>
              </a:defRPr>
            </a:lvl1pPr>
            <a:lvl2pPr marL="0" indent="-342000">
              <a:lnSpc>
                <a:spcPts val="2200"/>
              </a:lnSpc>
              <a:spcAft>
                <a:spcPts val="150"/>
              </a:spcAft>
              <a:buClr>
                <a:srgbClr val="C30A32"/>
              </a:buClr>
              <a:buSzPct val="110000"/>
              <a:buFont typeface="Arial"/>
              <a:buChar char="•"/>
              <a:defRPr b="0" i="0">
                <a:latin typeface="Arial"/>
              </a:defRPr>
            </a:lvl2pPr>
            <a:lvl3pPr marL="536400" indent="-230400">
              <a:lnSpc>
                <a:spcPts val="2200"/>
              </a:lnSpc>
              <a:spcBef>
                <a:spcPts val="432"/>
              </a:spcBef>
              <a:spcAft>
                <a:spcPts val="150"/>
              </a:spcAft>
              <a:buSzPct val="120000"/>
              <a:buFont typeface="Lucida Grande"/>
              <a:buChar char="–"/>
              <a:defRPr b="0" i="0">
                <a:latin typeface="Arial"/>
              </a:defRPr>
            </a:lvl3pPr>
            <a:lvl4pPr marL="828000" indent="-285750">
              <a:lnSpc>
                <a:spcPts val="2200"/>
              </a:lnSpc>
              <a:spcAft>
                <a:spcPts val="15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/>
              <a:buChar char="•"/>
              <a:defRPr b="0" i="0">
                <a:latin typeface="Arial"/>
              </a:defRPr>
            </a:lvl4pPr>
            <a:lvl5pPr marL="1033200" indent="-285750">
              <a:lnSpc>
                <a:spcPts val="2200"/>
              </a:lnSpc>
              <a:spcAft>
                <a:spcPts val="150"/>
              </a:spcAft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/>
              <a:buChar char="•"/>
              <a:defRPr b="0" i="0">
                <a:latin typeface="Arial"/>
              </a:defRPr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9" t="12707" r="12606" b="-12707"/>
          <a:stretch/>
        </p:blipFill>
        <p:spPr>
          <a:xfrm>
            <a:off x="5623200" y="1720800"/>
            <a:ext cx="3067200" cy="36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1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38747" y="1814095"/>
            <a:ext cx="8099959" cy="4569328"/>
          </a:xfrm>
          <a:prstGeom prst="rect">
            <a:avLst/>
          </a:prstGeom>
          <a:solidFill>
            <a:srgbClr val="DCDC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8747" y="385849"/>
            <a:ext cx="6014453" cy="950993"/>
          </a:xfrm>
        </p:spPr>
        <p:txBody>
          <a:bodyPr/>
          <a:lstStyle/>
          <a:p>
            <a:r>
              <a:rPr lang="da-DK"/>
              <a:t>Overskrift på een eller to linjer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901699" y="2167468"/>
            <a:ext cx="6913033" cy="685800"/>
          </a:xfrm>
        </p:spPr>
        <p:txBody>
          <a:bodyPr lIns="0" tIns="0" rIns="0" bIns="0"/>
          <a:lstStyle>
            <a:lvl1pPr marL="0">
              <a:lnSpc>
                <a:spcPts val="2200"/>
              </a:lnSpc>
              <a:spcBef>
                <a:spcPts val="0"/>
              </a:spcBef>
              <a:buFontTx/>
              <a:buNone/>
              <a:defRPr b="0" i="0">
                <a:latin typeface=""/>
              </a:defRPr>
            </a:lvl1pPr>
            <a:lvl2pPr marL="0">
              <a:lnSpc>
                <a:spcPts val="2200"/>
              </a:lnSpc>
              <a:spcBef>
                <a:spcPts val="0"/>
              </a:spcBef>
              <a:buFontTx/>
              <a:buNone/>
              <a:defRPr b="0" i="0">
                <a:latin typeface=""/>
              </a:defRPr>
            </a:lvl2pPr>
            <a:lvl3pPr marL="0">
              <a:lnSpc>
                <a:spcPts val="2200"/>
              </a:lnSpc>
              <a:spcBef>
                <a:spcPts val="0"/>
              </a:spcBef>
              <a:buFontTx/>
              <a:buNone/>
              <a:defRPr b="0" i="0">
                <a:latin typeface=""/>
              </a:defRPr>
            </a:lvl3pPr>
            <a:lvl4pPr marL="0">
              <a:lnSpc>
                <a:spcPts val="2200"/>
              </a:lnSpc>
              <a:spcBef>
                <a:spcPts val="0"/>
              </a:spcBef>
              <a:buFontTx/>
              <a:buNone/>
              <a:defRPr b="0" i="0">
                <a:latin typeface=""/>
              </a:defRPr>
            </a:lvl4pPr>
            <a:lvl5pPr marL="0">
              <a:lnSpc>
                <a:spcPts val="2200"/>
              </a:lnSpc>
              <a:spcBef>
                <a:spcPts val="0"/>
              </a:spcBef>
              <a:buFontTx/>
              <a:buNone/>
              <a:defRPr b="0" i="0">
                <a:latin typeface=""/>
              </a:defRPr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901700" y="3073400"/>
            <a:ext cx="4449233" cy="2921000"/>
          </a:xfr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9" t="12707" r="12606" b="-12707"/>
          <a:stretch/>
        </p:blipFill>
        <p:spPr>
          <a:xfrm>
            <a:off x="5623200" y="1720800"/>
            <a:ext cx="3067200" cy="36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1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" b="76417"/>
          <a:stretch/>
        </p:blipFill>
        <p:spPr>
          <a:xfrm>
            <a:off x="521368" y="274054"/>
            <a:ext cx="8173345" cy="1440000"/>
          </a:xfrm>
          <a:prstGeom prst="rect">
            <a:avLst/>
          </a:prstGeom>
        </p:spPr>
      </p:pic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540000" y="1800000"/>
            <a:ext cx="8121315" cy="4574174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Indsæt billede og læg bagest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/>
              <a:t>Overskrift på een eller to linjer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8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/>
              <a:t>Overskrift på een eller to linjer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7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416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684" y="387684"/>
            <a:ext cx="6851316" cy="96164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Titellinje på een eller to linjer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106" y="1804737"/>
            <a:ext cx="8041105" cy="822158"/>
          </a:xfrm>
          <a:prstGeom prst="rect">
            <a:avLst/>
          </a:prstGeom>
        </p:spPr>
        <p:txBody>
          <a:bodyPr vert="horz" lIns="360000" tIns="75600" rIns="360000" bIns="75600" rtlCol="0">
            <a:noAutofit/>
          </a:bodyPr>
          <a:lstStyle/>
          <a:p>
            <a:pPr lvl="0"/>
            <a:r>
              <a:rPr lang="da-DK"/>
              <a:t>Click to edit Master text styles</a:t>
            </a:r>
          </a:p>
        </p:txBody>
      </p:sp>
      <p:pic>
        <p:nvPicPr>
          <p:cNvPr id="7" name="Picture 6" descr="RingstedKommune_logo_RGB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00933" y="189670"/>
            <a:ext cx="1119219" cy="1476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9" t="12707" r="12606" b="-12707"/>
          <a:stretch/>
        </p:blipFill>
        <p:spPr>
          <a:xfrm>
            <a:off x="5623200" y="1720800"/>
            <a:ext cx="3067200" cy="36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61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  <p:sldLayoutId id="2147483660" r:id="rId5"/>
    <p:sldLayoutId id="2147483654" r:id="rId6"/>
    <p:sldLayoutId id="2147483655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600" b="1" i="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ts val="2400"/>
        </a:lnSpc>
        <a:spcBef>
          <a:spcPts val="0"/>
        </a:spcBef>
        <a:buFontTx/>
        <a:buNone/>
        <a:defRPr sz="1800" b="1" i="0" kern="1200">
          <a:solidFill>
            <a:schemeClr val="tx1"/>
          </a:solidFill>
          <a:latin typeface="Arial"/>
          <a:ea typeface="+mn-ea"/>
          <a:cs typeface="Arial"/>
        </a:defRPr>
      </a:lvl1pPr>
      <a:lvl2pPr marL="457200" indent="0" algn="l" defTabSz="457200" rtl="0" eaLnBrk="1" latinLnBrk="0" hangingPunct="1">
        <a:lnSpc>
          <a:spcPts val="2400"/>
        </a:lnSpc>
        <a:spcBef>
          <a:spcPct val="20000"/>
        </a:spcBef>
        <a:buFontTx/>
        <a:buNone/>
        <a:defRPr sz="1800" b="1" i="0" kern="1200">
          <a:solidFill>
            <a:schemeClr val="tx1"/>
          </a:solidFill>
          <a:latin typeface=""/>
          <a:ea typeface="+mn-ea"/>
          <a:cs typeface="+mn-cs"/>
        </a:defRPr>
      </a:lvl2pPr>
      <a:lvl3pPr marL="914400" indent="0" algn="l" defTabSz="457200" rtl="0" eaLnBrk="1" latinLnBrk="0" hangingPunct="1">
        <a:lnSpc>
          <a:spcPts val="2400"/>
        </a:lnSpc>
        <a:spcBef>
          <a:spcPct val="20000"/>
        </a:spcBef>
        <a:buFontTx/>
        <a:buNone/>
        <a:defRPr sz="1800" b="1" i="0" kern="1200">
          <a:solidFill>
            <a:schemeClr val="tx1"/>
          </a:solidFill>
          <a:latin typeface=""/>
          <a:ea typeface="+mn-ea"/>
          <a:cs typeface="+mn-cs"/>
        </a:defRPr>
      </a:lvl3pPr>
      <a:lvl4pPr marL="1371600" indent="0" algn="l" defTabSz="457200" rtl="0" eaLnBrk="1" latinLnBrk="0" hangingPunct="1">
        <a:lnSpc>
          <a:spcPts val="2400"/>
        </a:lnSpc>
        <a:spcBef>
          <a:spcPct val="20000"/>
        </a:spcBef>
        <a:buFontTx/>
        <a:buNone/>
        <a:defRPr sz="1800" b="1" i="0" kern="1200">
          <a:solidFill>
            <a:schemeClr val="tx1"/>
          </a:solidFill>
          <a:latin typeface=""/>
          <a:ea typeface="+mn-ea"/>
          <a:cs typeface="+mn-cs"/>
        </a:defRPr>
      </a:lvl4pPr>
      <a:lvl5pPr marL="1828800" indent="0" algn="l" defTabSz="457200" rtl="0" eaLnBrk="1" latinLnBrk="0" hangingPunct="1">
        <a:lnSpc>
          <a:spcPts val="2400"/>
        </a:lnSpc>
        <a:spcBef>
          <a:spcPct val="20000"/>
        </a:spcBef>
        <a:buFontTx/>
        <a:buNone/>
        <a:defRPr sz="1800" b="1" i="0" kern="1200">
          <a:solidFill>
            <a:schemeClr val="tx1"/>
          </a:solidFill>
          <a:latin typeface="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600" dirty="0" err="1" smtClean="0">
                <a:latin typeface="Museo 300" pitchFamily="50" charset="0"/>
              </a:rPr>
              <a:t>Ledighedsydelse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d.d</a:t>
            </a:r>
            <a:r>
              <a:rPr lang="en-US" sz="1600" dirty="0" smtClean="0">
                <a:latin typeface="Museo 300" pitchFamily="50" charset="0"/>
              </a:rPr>
              <a:t>. </a:t>
            </a:r>
            <a:r>
              <a:rPr lang="en-US" sz="1600" dirty="0" err="1" smtClean="0">
                <a:latin typeface="Museo 300" pitchFamily="50" charset="0"/>
              </a:rPr>
              <a:t>i</a:t>
            </a:r>
            <a:r>
              <a:rPr lang="en-US" sz="1600" dirty="0" smtClean="0">
                <a:latin typeface="Museo 300" pitchFamily="50" charset="0"/>
              </a:rPr>
              <a:t> Ringsted</a:t>
            </a:r>
          </a:p>
          <a:p>
            <a:endParaRPr lang="en-US" dirty="0">
              <a:latin typeface="Museo 300" pitchFamily="50" charset="0"/>
            </a:endParaRPr>
          </a:p>
          <a:p>
            <a:pPr lvl="1"/>
            <a:r>
              <a:rPr lang="en-US" sz="1400" dirty="0" smtClean="0">
                <a:latin typeface="Museo 300" pitchFamily="50" charset="0"/>
              </a:rPr>
              <a:t>108 </a:t>
            </a:r>
            <a:r>
              <a:rPr lang="en-US" sz="1400" dirty="0" err="1" smtClean="0">
                <a:latin typeface="Museo 300" pitchFamily="50" charset="0"/>
              </a:rPr>
              <a:t>borgere</a:t>
            </a:r>
            <a:endParaRPr lang="en-US" sz="1400" dirty="0" smtClean="0">
              <a:latin typeface="Museo 300" pitchFamily="50" charset="0"/>
            </a:endParaRPr>
          </a:p>
          <a:p>
            <a:endParaRPr lang="en-US" dirty="0" smtClean="0">
              <a:latin typeface="Museo 300" pitchFamily="50" charset="0"/>
            </a:endParaRPr>
          </a:p>
          <a:p>
            <a:r>
              <a:rPr lang="en-US" sz="1600" dirty="0" err="1" smtClean="0">
                <a:latin typeface="Museo 300" pitchFamily="50" charset="0"/>
              </a:rPr>
              <a:t>Antal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borgere</a:t>
            </a:r>
            <a:r>
              <a:rPr lang="en-US" sz="1600" dirty="0" smtClean="0">
                <a:latin typeface="Museo 300" pitchFamily="50" charset="0"/>
              </a:rPr>
              <a:t> I </a:t>
            </a:r>
            <a:r>
              <a:rPr lang="en-US" sz="1600" dirty="0" err="1" smtClean="0">
                <a:latin typeface="Museo 300" pitchFamily="50" charset="0"/>
              </a:rPr>
              <a:t>Fleksjob</a:t>
            </a:r>
            <a:endParaRPr lang="en-US" sz="1600" dirty="0" smtClean="0">
              <a:latin typeface="Museo 300" pitchFamily="50" charset="0"/>
            </a:endParaRPr>
          </a:p>
          <a:p>
            <a:endParaRPr lang="en-US" sz="1600" dirty="0">
              <a:latin typeface="Museo 300" pitchFamily="50" charset="0"/>
            </a:endParaRPr>
          </a:p>
          <a:p>
            <a:pPr lvl="1"/>
            <a:r>
              <a:rPr lang="en-US" sz="1600" dirty="0" smtClean="0">
                <a:latin typeface="Museo 300" pitchFamily="50" charset="0"/>
              </a:rPr>
              <a:t>396</a:t>
            </a:r>
          </a:p>
          <a:p>
            <a:pPr lvl="1" indent="0">
              <a:buNone/>
            </a:pPr>
            <a:endParaRPr lang="en-US" sz="1600" dirty="0" smtClean="0">
              <a:latin typeface="Museo 300" pitchFamily="50" charset="0"/>
            </a:endParaRPr>
          </a:p>
          <a:p>
            <a:pPr lvl="1" indent="0">
              <a:buNone/>
            </a:pPr>
            <a:r>
              <a:rPr lang="en-US" sz="1600" dirty="0" err="1" smtClean="0">
                <a:latin typeface="Museo 300" pitchFamily="50" charset="0"/>
              </a:rPr>
              <a:t>Fleksjob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skabt</a:t>
            </a:r>
            <a:r>
              <a:rPr lang="en-US" sz="1600" dirty="0" smtClean="0">
                <a:latin typeface="Museo 300" pitchFamily="50" charset="0"/>
              </a:rPr>
              <a:t> 2018</a:t>
            </a:r>
          </a:p>
          <a:p>
            <a:pPr lvl="1" indent="0">
              <a:buNone/>
            </a:pPr>
            <a:endParaRPr lang="en-US" sz="1600" dirty="0" smtClean="0">
              <a:latin typeface="Museo 300" pitchFamily="50" charset="0"/>
            </a:endParaRPr>
          </a:p>
          <a:p>
            <a:pPr marL="285750" lvl="1" indent="-285750"/>
            <a:r>
              <a:rPr lang="en-US" sz="1600" dirty="0" smtClean="0">
                <a:latin typeface="Museo 300" pitchFamily="50" charset="0"/>
              </a:rPr>
              <a:t>75</a:t>
            </a:r>
          </a:p>
          <a:p>
            <a:pPr lvl="1" indent="0">
              <a:buNone/>
            </a:pPr>
            <a:endParaRPr lang="en-US" sz="1600" dirty="0">
              <a:latin typeface="Museo 300" pitchFamily="50" charset="0"/>
            </a:endParaRPr>
          </a:p>
          <a:p>
            <a:endParaRPr lang="en-US" dirty="0">
              <a:latin typeface="Museo 3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61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>
          <a:xfrm>
            <a:off x="900000" y="1866900"/>
            <a:ext cx="6888163" cy="4292072"/>
          </a:xfrm>
        </p:spPr>
        <p:txBody>
          <a:bodyPr/>
          <a:lstStyle/>
          <a:p>
            <a:r>
              <a:rPr lang="da-DK" b="1" dirty="0" smtClean="0"/>
              <a:t>Kompetencer </a:t>
            </a:r>
            <a:r>
              <a:rPr lang="da-DK" b="1" dirty="0"/>
              <a:t>hos sagsbehandlerne </a:t>
            </a:r>
            <a:r>
              <a:rPr lang="da-DK" b="1" dirty="0" smtClean="0"/>
              <a:t>om handicapområdet, samt anvendelse af ekstern ekspertise</a:t>
            </a:r>
            <a:endParaRPr lang="da-DK" b="1" dirty="0"/>
          </a:p>
          <a:p>
            <a:endParaRPr lang="da-DK" dirty="0" smtClean="0"/>
          </a:p>
          <a:p>
            <a:r>
              <a:rPr lang="da-DK" dirty="0" smtClean="0"/>
              <a:t>Psykisk – fysisk funktionsnedsættelse</a:t>
            </a:r>
          </a:p>
          <a:p>
            <a:endParaRPr lang="da-DK" dirty="0"/>
          </a:p>
          <a:p>
            <a:r>
              <a:rPr lang="da-DK" b="1" dirty="0" smtClean="0"/>
              <a:t>Internt Arbejdsmarkedscenter: </a:t>
            </a:r>
            <a:r>
              <a:rPr lang="da-DK" dirty="0"/>
              <a:t>Individuel </a:t>
            </a:r>
            <a:r>
              <a:rPr lang="da-DK" dirty="0" err="1"/>
              <a:t>sagssparring</a:t>
            </a:r>
            <a:r>
              <a:rPr lang="da-DK" dirty="0"/>
              <a:t> til sagsbehandler og vidensdeling i Arbejdsmarkedscentret, Handicapnøgleperson (personlig assistance, tegnsprogstolkning, hjælpemidler til personer i ordinær beskæftigelse, fortrinsadgang)</a:t>
            </a:r>
          </a:p>
          <a:p>
            <a:r>
              <a:rPr lang="da-DK" b="1" dirty="0" smtClean="0"/>
              <a:t>Internt Ringsted kommune: </a:t>
            </a:r>
            <a:r>
              <a:rPr lang="da-DK" dirty="0" smtClean="0"/>
              <a:t>Myndighedsenheden, Hjerneskadekoordinator, Demenskoordinator, samt Socialpsykiatrien</a:t>
            </a:r>
            <a:endParaRPr lang="da-DK" dirty="0"/>
          </a:p>
          <a:p>
            <a:endParaRPr lang="da-DK" b="1" dirty="0" smtClean="0"/>
          </a:p>
          <a:p>
            <a:r>
              <a:rPr lang="da-DK" b="1" dirty="0" smtClean="0"/>
              <a:t>Eksternt: </a:t>
            </a:r>
            <a:r>
              <a:rPr lang="da-DK" dirty="0" smtClean="0"/>
              <a:t>fx døve, blinde, gangbesværede, kørestolsbruger, netværk, , hjerneskadede, CSU, temadage gennem STAR m.v., </a:t>
            </a:r>
            <a:endParaRPr lang="da-DK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0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 b="1" dirty="0" smtClean="0"/>
              <a:t>Andre initiativer:</a:t>
            </a:r>
          </a:p>
          <a:p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På sygedagpengeområdet afholder vi 1. samtale på arbejdspladsen med henblik på tættere samarbejde med borger, virksomhed og Arbejdsmarkedscenter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Tæt samarbejde med Myndighedsenheden i konkrete sager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Råd og vejledning til handicappede om støtte muligheder til gennemførelse af en uddannelse</a:t>
            </a:r>
            <a:endParaRPr lang="da-DK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4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endParaRPr lang="da-DK" sz="2400" b="1" dirty="0" smtClean="0"/>
          </a:p>
          <a:p>
            <a:pPr algn="ctr"/>
            <a:endParaRPr lang="da-DK" sz="2400" b="1" dirty="0" smtClean="0"/>
          </a:p>
          <a:p>
            <a:pPr algn="ctr"/>
            <a:r>
              <a:rPr lang="da-DK" sz="2400" b="1" dirty="0" smtClean="0"/>
              <a:t>Spørgsmål:</a:t>
            </a:r>
          </a:p>
          <a:p>
            <a:pPr algn="ctr"/>
            <a:endParaRPr lang="da-DK" sz="2400" b="1" dirty="0"/>
          </a:p>
          <a:p>
            <a:pPr algn="ctr"/>
            <a:endParaRPr lang="da-DK" sz="4800" b="1" dirty="0" smtClean="0"/>
          </a:p>
          <a:p>
            <a:pPr algn="ctr"/>
            <a:endParaRPr lang="da-DK" sz="4800" b="1" dirty="0"/>
          </a:p>
          <a:p>
            <a:pPr algn="ctr"/>
            <a:r>
              <a:rPr lang="da-DK" sz="4800" b="1" dirty="0" smtClean="0"/>
              <a:t>?</a:t>
            </a:r>
          </a:p>
          <a:p>
            <a:pPr algn="ctr"/>
            <a:endParaRPr lang="da-DK" sz="4800" b="1" dirty="0"/>
          </a:p>
          <a:p>
            <a:pPr algn="ctr"/>
            <a:endParaRPr lang="da-DK" sz="4800" b="1" dirty="0" smtClean="0"/>
          </a:p>
          <a:p>
            <a:endParaRPr lang="da-DK" sz="900" b="1" dirty="0" smtClean="0"/>
          </a:p>
          <a:p>
            <a:pPr algn="ctr"/>
            <a:endParaRPr lang="da-DK" sz="4800" b="1" dirty="0"/>
          </a:p>
          <a:p>
            <a:pPr algn="ctr"/>
            <a:endParaRPr lang="da-DK" sz="900" b="1" dirty="0" smtClean="0"/>
          </a:p>
          <a:p>
            <a:pPr algn="ctr"/>
            <a:endParaRPr lang="da-DK" sz="900" b="1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913" y="3021013"/>
            <a:ext cx="1743075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16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1" indent="0">
              <a:buNone/>
            </a:pPr>
            <a:r>
              <a:rPr lang="en-US" sz="1600" dirty="0" err="1" smtClean="0">
                <a:latin typeface="Museo 300" pitchFamily="50" charset="0"/>
              </a:rPr>
              <a:t>Borgere</a:t>
            </a:r>
            <a:r>
              <a:rPr lang="en-US" sz="1600" dirty="0" smtClean="0">
                <a:latin typeface="Museo 300" pitchFamily="50" charset="0"/>
              </a:rPr>
              <a:t>  </a:t>
            </a:r>
            <a:r>
              <a:rPr lang="en-US" sz="1600" dirty="0" err="1" smtClean="0">
                <a:latin typeface="Museo 300" pitchFamily="50" charset="0"/>
              </a:rPr>
              <a:t>på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ledighedsydelse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i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andre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kommuner</a:t>
            </a:r>
            <a:endParaRPr lang="en-US" sz="1600" dirty="0" smtClean="0">
              <a:latin typeface="Museo 300" pitchFamily="50" charset="0"/>
            </a:endParaRPr>
          </a:p>
          <a:p>
            <a:pPr lvl="1" indent="0">
              <a:buNone/>
            </a:pPr>
            <a:endParaRPr lang="en-US" sz="1600" dirty="0">
              <a:latin typeface="Museo 300" pitchFamily="50" charset="0"/>
            </a:endParaRPr>
          </a:p>
          <a:p>
            <a:endParaRPr lang="en-US" dirty="0">
              <a:latin typeface="Museo 300" pitchFamily="50" charset="0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092623"/>
              </p:ext>
            </p:extLst>
          </p:nvPr>
        </p:nvGraphicFramePr>
        <p:xfrm>
          <a:off x="1263650" y="2768600"/>
          <a:ext cx="6096000" cy="2346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274320"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Kommune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kern="1200" dirty="0" smtClean="0">
                          <a:effectLst/>
                        </a:rPr>
                        <a:t>Antal borgere, ledighedsydelse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Antal borgere</a:t>
                      </a:r>
                    </a:p>
                    <a:p>
                      <a:r>
                        <a:rPr lang="da-DK" sz="1400" dirty="0" smtClean="0"/>
                        <a:t>fleksjob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Ringsted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108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396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 smtClean="0"/>
                        <a:t>Kalundborg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200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500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Odsherred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100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600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Sorø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50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365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Slagelse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200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700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da-DK" sz="1400" dirty="0" smtClean="0"/>
                        <a:t>Lejre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50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dirty="0" smtClean="0"/>
                        <a:t>350</a:t>
                      </a:r>
                      <a:endParaRPr lang="da-DK" sz="1400" b="0" dirty="0">
                        <a:latin typeface="Museo 300" pitchFamily="50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02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1" indent="0">
              <a:buNone/>
            </a:pPr>
            <a:r>
              <a:rPr lang="en-US" sz="1600" dirty="0" err="1" smtClean="0">
                <a:latin typeface="Museo 300" pitchFamily="50" charset="0"/>
              </a:rPr>
              <a:t>Virksomheds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konsulentens</a:t>
            </a:r>
            <a:r>
              <a:rPr lang="en-US" sz="1600" dirty="0" smtClean="0">
                <a:latin typeface="Museo 300" pitchFamily="50" charset="0"/>
              </a:rPr>
              <a:t> roller </a:t>
            </a:r>
            <a:r>
              <a:rPr lang="en-US" sz="1600" dirty="0" err="1" smtClean="0">
                <a:latin typeface="Museo 300" pitchFamily="50" charset="0"/>
              </a:rPr>
              <a:t>i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forhold</a:t>
            </a:r>
            <a:r>
              <a:rPr lang="en-US" sz="1600" dirty="0" smtClean="0">
                <a:latin typeface="Museo 300" pitchFamily="50" charset="0"/>
              </a:rPr>
              <a:t> til </a:t>
            </a:r>
            <a:r>
              <a:rPr lang="en-US" sz="1600" dirty="0" err="1" smtClean="0">
                <a:latin typeface="Museo 300" pitchFamily="50" charset="0"/>
              </a:rPr>
              <a:t>borgere</a:t>
            </a:r>
            <a:r>
              <a:rPr lang="en-US" sz="1600" dirty="0" smtClean="0">
                <a:latin typeface="Museo 300" pitchFamily="50" charset="0"/>
              </a:rPr>
              <a:t> med </a:t>
            </a:r>
            <a:r>
              <a:rPr lang="en-US" sz="1600" dirty="0" err="1" smtClean="0">
                <a:latin typeface="Museo 300" pitchFamily="50" charset="0"/>
              </a:rPr>
              <a:t>fysisk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eller</a:t>
            </a:r>
            <a:r>
              <a:rPr lang="en-US" sz="1600" dirty="0" smtClean="0">
                <a:latin typeface="Museo 300" pitchFamily="50" charset="0"/>
              </a:rPr>
              <a:t>/og </a:t>
            </a:r>
            <a:r>
              <a:rPr lang="en-US" sz="1600" dirty="0" err="1" smtClean="0">
                <a:latin typeface="Museo 300" pitchFamily="50" charset="0"/>
              </a:rPr>
              <a:t>psykiske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funktionsnedsættelser</a:t>
            </a:r>
            <a:r>
              <a:rPr lang="en-US" sz="1600" dirty="0" smtClean="0">
                <a:latin typeface="Museo 300" pitchFamily="50" charset="0"/>
              </a:rPr>
              <a:t>:</a:t>
            </a:r>
          </a:p>
          <a:p>
            <a:pPr marL="285750" lvl="1" indent="-285750"/>
            <a:r>
              <a:rPr lang="en-US" sz="1600" dirty="0">
                <a:latin typeface="Museo 300" pitchFamily="50" charset="0"/>
              </a:rPr>
              <a:t>	</a:t>
            </a:r>
            <a:r>
              <a:rPr lang="en-US" sz="1600" dirty="0" smtClean="0">
                <a:latin typeface="Museo 300" pitchFamily="50" charset="0"/>
              </a:rPr>
              <a:t>Borger </a:t>
            </a:r>
            <a:r>
              <a:rPr lang="en-US" sz="1600" dirty="0" err="1" smtClean="0">
                <a:latin typeface="Museo 300" pitchFamily="50" charset="0"/>
              </a:rPr>
              <a:t>på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ledighedsydelse</a:t>
            </a:r>
            <a:r>
              <a:rPr lang="en-US" sz="1600" dirty="0" smtClean="0">
                <a:latin typeface="Museo 300" pitchFamily="50" charset="0"/>
              </a:rPr>
              <a:t>/</a:t>
            </a:r>
            <a:r>
              <a:rPr lang="en-US" sz="1600" dirty="0" err="1" smtClean="0">
                <a:latin typeface="Museo 300" pitchFamily="50" charset="0"/>
              </a:rPr>
              <a:t>fleksjob</a:t>
            </a:r>
            <a:endParaRPr lang="en-US" sz="1600" dirty="0" smtClean="0">
              <a:latin typeface="Museo 300" pitchFamily="50" charset="0"/>
            </a:endParaRPr>
          </a:p>
          <a:p>
            <a:pPr marL="822150" lvl="2" indent="-285750"/>
            <a:r>
              <a:rPr lang="en-US" sz="1400" dirty="0" err="1" smtClean="0">
                <a:latin typeface="Museo 300" pitchFamily="50" charset="0"/>
              </a:rPr>
              <a:t>Praktikker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mhp</a:t>
            </a:r>
            <a:r>
              <a:rPr lang="en-US" sz="1400" dirty="0" smtClean="0">
                <a:latin typeface="Museo 300" pitchFamily="50" charset="0"/>
              </a:rPr>
              <a:t>. </a:t>
            </a:r>
            <a:r>
              <a:rPr lang="en-US" sz="1400" dirty="0" err="1" smtClean="0">
                <a:latin typeface="Museo 300" pitchFamily="50" charset="0"/>
              </a:rPr>
              <a:t>ansættelse</a:t>
            </a:r>
            <a:r>
              <a:rPr lang="en-US" sz="1400" dirty="0" smtClean="0">
                <a:latin typeface="Museo 300" pitchFamily="50" charset="0"/>
              </a:rPr>
              <a:t> I </a:t>
            </a:r>
            <a:r>
              <a:rPr lang="en-US" sz="1400" dirty="0" err="1" smtClean="0">
                <a:latin typeface="Museo 300" pitchFamily="50" charset="0"/>
              </a:rPr>
              <a:t>fleksjob</a:t>
            </a:r>
            <a:endParaRPr lang="en-US" sz="1400" dirty="0" smtClean="0">
              <a:latin typeface="Museo 300" pitchFamily="50" charset="0"/>
            </a:endParaRPr>
          </a:p>
          <a:p>
            <a:pPr marL="822150" lvl="2" indent="-285750"/>
            <a:r>
              <a:rPr lang="en-US" sz="1400" dirty="0" err="1" smtClean="0">
                <a:latin typeface="Museo 300" pitchFamily="50" charset="0"/>
              </a:rPr>
              <a:t>Afklare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realistiske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jobmuligheder</a:t>
            </a:r>
            <a:r>
              <a:rPr lang="en-US" sz="1400" dirty="0" smtClean="0">
                <a:latin typeface="Museo 300" pitchFamily="50" charset="0"/>
              </a:rPr>
              <a:t>, </a:t>
            </a:r>
            <a:r>
              <a:rPr lang="en-US" sz="1400" dirty="0" err="1" smtClean="0">
                <a:latin typeface="Museo 300" pitchFamily="50" charset="0"/>
              </a:rPr>
              <a:t>bevidstgørelse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af</a:t>
            </a:r>
            <a:r>
              <a:rPr lang="en-US" sz="1400" dirty="0" smtClean="0">
                <a:latin typeface="Museo 300" pitchFamily="50" charset="0"/>
              </a:rPr>
              <a:t> hos </a:t>
            </a:r>
            <a:r>
              <a:rPr lang="en-US" sz="1400" dirty="0" err="1" smtClean="0">
                <a:latin typeface="Museo 300" pitchFamily="50" charset="0"/>
              </a:rPr>
              <a:t>borgeren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af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styrker</a:t>
            </a:r>
            <a:r>
              <a:rPr lang="en-US" sz="1400" dirty="0" smtClean="0">
                <a:latin typeface="Museo 300" pitchFamily="50" charset="0"/>
              </a:rPr>
              <a:t> og </a:t>
            </a:r>
            <a:r>
              <a:rPr lang="en-US" sz="1400" dirty="0" err="1" smtClean="0">
                <a:latin typeface="Museo 300" pitchFamily="50" charset="0"/>
              </a:rPr>
              <a:t>eventuelle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begræsninger</a:t>
            </a:r>
            <a:r>
              <a:rPr lang="en-US" sz="1400" dirty="0" smtClean="0">
                <a:latin typeface="Museo 300" pitchFamily="50" charset="0"/>
              </a:rPr>
              <a:t> I </a:t>
            </a:r>
            <a:r>
              <a:rPr lang="en-US" sz="1400" dirty="0" err="1" smtClean="0">
                <a:latin typeface="Museo 300" pitchFamily="50" charset="0"/>
              </a:rPr>
              <a:t>forhold</a:t>
            </a:r>
            <a:r>
              <a:rPr lang="en-US" sz="1400" dirty="0" smtClean="0">
                <a:latin typeface="Museo 300" pitchFamily="50" charset="0"/>
              </a:rPr>
              <a:t> til </a:t>
            </a:r>
            <a:r>
              <a:rPr lang="en-US" sz="1400" dirty="0" err="1" smtClean="0">
                <a:latin typeface="Museo 300" pitchFamily="50" charset="0"/>
              </a:rPr>
              <a:t>rellevante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jobmål</a:t>
            </a:r>
            <a:endParaRPr lang="en-US" sz="1400" dirty="0" smtClean="0">
              <a:latin typeface="Museo 300" pitchFamily="50" charset="0"/>
            </a:endParaRPr>
          </a:p>
          <a:p>
            <a:pPr marL="822150" lvl="2" indent="-285750"/>
            <a:r>
              <a:rPr lang="en-US" sz="1400" dirty="0" err="1" smtClean="0">
                <a:latin typeface="Museo 300" pitchFamily="50" charset="0"/>
              </a:rPr>
              <a:t>Tilrettelægge</a:t>
            </a:r>
            <a:r>
              <a:rPr lang="en-US" sz="1400" dirty="0" smtClean="0">
                <a:latin typeface="Museo 300" pitchFamily="50" charset="0"/>
              </a:rPr>
              <a:t> og </a:t>
            </a:r>
            <a:r>
              <a:rPr lang="en-US" sz="1400" dirty="0" err="1" smtClean="0">
                <a:latin typeface="Museo 300" pitchFamily="50" charset="0"/>
              </a:rPr>
              <a:t>vurdere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eventuelle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skånebehov</a:t>
            </a:r>
            <a:r>
              <a:rPr lang="en-US" sz="1400" dirty="0" smtClean="0">
                <a:latin typeface="Museo 300" pitchFamily="50" charset="0"/>
              </a:rPr>
              <a:t> hos </a:t>
            </a:r>
            <a:r>
              <a:rPr lang="en-US" sz="1400" dirty="0" err="1" smtClean="0">
                <a:latin typeface="Museo 300" pitchFamily="50" charset="0"/>
              </a:rPr>
              <a:t>borger</a:t>
            </a:r>
            <a:endParaRPr lang="en-US" sz="1400" dirty="0" smtClean="0">
              <a:latin typeface="Museo 300" pitchFamily="50" charset="0"/>
            </a:endParaRPr>
          </a:p>
          <a:p>
            <a:pPr marL="822150" lvl="2" indent="-285750"/>
            <a:r>
              <a:rPr lang="en-US" sz="1400" dirty="0" err="1" smtClean="0">
                <a:latin typeface="Museo 300" pitchFamily="50" charset="0"/>
              </a:rPr>
              <a:t>Skræddersye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sammen</a:t>
            </a:r>
            <a:r>
              <a:rPr lang="en-US" sz="1400" dirty="0" smtClean="0">
                <a:latin typeface="Museo 300" pitchFamily="50" charset="0"/>
              </a:rPr>
              <a:t> med </a:t>
            </a:r>
            <a:r>
              <a:rPr lang="en-US" sz="1400" dirty="0" err="1" smtClean="0">
                <a:latin typeface="Museo 300" pitchFamily="50" charset="0"/>
              </a:rPr>
              <a:t>virksomhed</a:t>
            </a:r>
            <a:r>
              <a:rPr lang="en-US" sz="1400" dirty="0" smtClean="0">
                <a:latin typeface="Museo 300" pitchFamily="50" charset="0"/>
              </a:rPr>
              <a:t> et </a:t>
            </a:r>
            <a:r>
              <a:rPr lang="en-US" sz="1400" dirty="0" err="1" smtClean="0">
                <a:latin typeface="Museo 300" pitchFamily="50" charset="0"/>
              </a:rPr>
              <a:t>kommende</a:t>
            </a:r>
            <a:r>
              <a:rPr lang="en-US" sz="1400" dirty="0" smtClean="0">
                <a:latin typeface="Museo 300" pitchFamily="50" charset="0"/>
              </a:rPr>
              <a:t> job</a:t>
            </a:r>
          </a:p>
          <a:p>
            <a:pPr marL="822150" lvl="2" indent="-285750"/>
            <a:r>
              <a:rPr lang="en-US" sz="1400" dirty="0" err="1" smtClean="0">
                <a:latin typeface="Museo 300" pitchFamily="50" charset="0"/>
              </a:rPr>
              <a:t>Registrere</a:t>
            </a:r>
            <a:r>
              <a:rPr lang="en-US" sz="1400" dirty="0" smtClean="0">
                <a:latin typeface="Museo 300" pitchFamily="50" charset="0"/>
              </a:rPr>
              <a:t> progression</a:t>
            </a:r>
          </a:p>
          <a:p>
            <a:pPr marL="822150" lvl="2" indent="-285750"/>
            <a:r>
              <a:rPr lang="en-US" sz="1400" dirty="0" err="1" smtClean="0">
                <a:latin typeface="Museo 300" pitchFamily="50" charset="0"/>
              </a:rPr>
              <a:t>Fastholdelse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af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borgeren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på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virksomheden</a:t>
            </a:r>
            <a:endParaRPr lang="en-US" sz="1400" dirty="0" smtClean="0">
              <a:latin typeface="Museo 300" pitchFamily="50" charset="0"/>
            </a:endParaRPr>
          </a:p>
          <a:p>
            <a:pPr marL="822150" lvl="2" indent="-285750"/>
            <a:r>
              <a:rPr lang="en-US" sz="1400" dirty="0" err="1" smtClean="0">
                <a:latin typeface="Museo 300" pitchFamily="50" charset="0"/>
              </a:rPr>
              <a:t>Opfølgning</a:t>
            </a:r>
            <a:r>
              <a:rPr lang="en-US" sz="1400" dirty="0" smtClean="0">
                <a:latin typeface="Museo 300" pitchFamily="50" charset="0"/>
              </a:rPr>
              <a:t> hos </a:t>
            </a:r>
            <a:r>
              <a:rPr lang="en-US" sz="1400" dirty="0" err="1" smtClean="0">
                <a:latin typeface="Museo 300" pitchFamily="50" charset="0"/>
              </a:rPr>
              <a:t>borgeren</a:t>
            </a:r>
            <a:endParaRPr lang="en-US" sz="1400" dirty="0">
              <a:latin typeface="Museo 300" pitchFamily="50" charset="0"/>
            </a:endParaRPr>
          </a:p>
          <a:p>
            <a:pPr marL="285750" lvl="1" indent="-285750"/>
            <a:endParaRPr lang="en-US" sz="1400" dirty="0">
              <a:latin typeface="Museo 300" pitchFamily="50" charset="0"/>
            </a:endParaRPr>
          </a:p>
          <a:p>
            <a:endParaRPr lang="en-US" dirty="0" smtClean="0">
              <a:latin typeface="Museo 300" pitchFamily="50" charset="0"/>
            </a:endParaRPr>
          </a:p>
          <a:p>
            <a:endParaRPr lang="en-US" sz="1400" dirty="0">
              <a:latin typeface="Museo 3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15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1" indent="0">
              <a:buNone/>
            </a:pPr>
            <a:r>
              <a:rPr lang="en-US" sz="1400" dirty="0" err="1" smtClean="0">
                <a:latin typeface="Museo 300" pitchFamily="50" charset="0"/>
              </a:rPr>
              <a:t>Fleksjobberens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mål</a:t>
            </a:r>
            <a:r>
              <a:rPr lang="en-US" sz="1400" dirty="0" smtClean="0">
                <a:latin typeface="Museo 300" pitchFamily="50" charset="0"/>
              </a:rPr>
              <a:t>:</a:t>
            </a:r>
          </a:p>
          <a:p>
            <a:r>
              <a:rPr lang="da-DK" sz="1400" dirty="0" smtClean="0">
                <a:latin typeface="Museo 300" pitchFamily="50" charset="0"/>
              </a:rPr>
              <a:t>At udvikle </a:t>
            </a:r>
            <a:r>
              <a:rPr lang="da-DK" sz="1400" dirty="0">
                <a:latin typeface="Museo 300" pitchFamily="50" charset="0"/>
              </a:rPr>
              <a:t>sig i jobbet, og </a:t>
            </a:r>
            <a:r>
              <a:rPr lang="da-DK" sz="1400" dirty="0" smtClean="0">
                <a:latin typeface="Museo 300" pitchFamily="50" charset="0"/>
              </a:rPr>
              <a:t>måske med </a:t>
            </a:r>
            <a:r>
              <a:rPr lang="da-DK" sz="1400" dirty="0">
                <a:latin typeface="Museo 300" pitchFamily="50" charset="0"/>
              </a:rPr>
              <a:t>tiden kan </a:t>
            </a:r>
            <a:r>
              <a:rPr lang="da-DK" sz="1400" dirty="0" smtClean="0">
                <a:latin typeface="Museo 300" pitchFamily="50" charset="0"/>
              </a:rPr>
              <a:t>klare </a:t>
            </a:r>
            <a:r>
              <a:rPr lang="da-DK" sz="1400" dirty="0">
                <a:latin typeface="Museo 300" pitchFamily="50" charset="0"/>
              </a:rPr>
              <a:t>flere eller mere komplekse opgaver. Det er derfor vigtigt at have fokus på </a:t>
            </a:r>
            <a:r>
              <a:rPr lang="da-DK" sz="1400" dirty="0" smtClean="0">
                <a:latin typeface="Museo 300" pitchFamily="50" charset="0"/>
              </a:rPr>
              <a:t>udvikling </a:t>
            </a:r>
            <a:r>
              <a:rPr lang="da-DK" sz="1400" dirty="0">
                <a:latin typeface="Museo 300" pitchFamily="50" charset="0"/>
              </a:rPr>
              <a:t>og progression både før, under og efter etableringen af fleksjobbet. </a:t>
            </a:r>
            <a:r>
              <a:rPr lang="da-DK" sz="1400" dirty="0" smtClean="0">
                <a:latin typeface="Museo 300" pitchFamily="50" charset="0"/>
              </a:rPr>
              <a:t>Progressionen </a:t>
            </a:r>
            <a:r>
              <a:rPr lang="da-DK" sz="1400" dirty="0">
                <a:latin typeface="Museo 300" pitchFamily="50" charset="0"/>
              </a:rPr>
              <a:t>kan bl.a. ske ved, at fleksjobberen: </a:t>
            </a:r>
            <a:endParaRPr lang="da-DK" sz="1400" dirty="0" smtClean="0">
              <a:latin typeface="Museo 300" pitchFamily="50" charset="0"/>
            </a:endParaRPr>
          </a:p>
          <a:p>
            <a:endParaRPr lang="da-DK" sz="1400" dirty="0">
              <a:latin typeface="Museo 300" pitchFamily="50" charset="0"/>
            </a:endParaRPr>
          </a:p>
          <a:p>
            <a:r>
              <a:rPr lang="da-DK" sz="1400" dirty="0">
                <a:latin typeface="Museo 300" pitchFamily="50" charset="0"/>
              </a:rPr>
              <a:t>• </a:t>
            </a:r>
            <a:r>
              <a:rPr lang="da-DK" sz="1400" dirty="0" smtClean="0">
                <a:latin typeface="Museo 300" pitchFamily="50" charset="0"/>
              </a:rPr>
              <a:t>går </a:t>
            </a:r>
            <a:r>
              <a:rPr lang="da-DK" sz="1400" dirty="0">
                <a:latin typeface="Museo 300" pitchFamily="50" charset="0"/>
              </a:rPr>
              <a:t>op i tid</a:t>
            </a:r>
          </a:p>
          <a:p>
            <a:r>
              <a:rPr lang="da-DK" sz="1400" dirty="0">
                <a:latin typeface="Museo 300" pitchFamily="50" charset="0"/>
              </a:rPr>
              <a:t>• </a:t>
            </a:r>
            <a:r>
              <a:rPr lang="da-DK" sz="1400" dirty="0" smtClean="0">
                <a:latin typeface="Museo 300" pitchFamily="50" charset="0"/>
              </a:rPr>
              <a:t>får </a:t>
            </a:r>
            <a:r>
              <a:rPr lang="da-DK" sz="1400" dirty="0">
                <a:latin typeface="Museo 300" pitchFamily="50" charset="0"/>
              </a:rPr>
              <a:t>flere opgaver</a:t>
            </a:r>
          </a:p>
          <a:p>
            <a:r>
              <a:rPr lang="da-DK" sz="1400" dirty="0">
                <a:latin typeface="Museo 300" pitchFamily="50" charset="0"/>
              </a:rPr>
              <a:t>• </a:t>
            </a:r>
            <a:r>
              <a:rPr lang="da-DK" sz="1400" dirty="0" smtClean="0">
                <a:latin typeface="Museo 300" pitchFamily="50" charset="0"/>
              </a:rPr>
              <a:t>får </a:t>
            </a:r>
            <a:r>
              <a:rPr lang="da-DK" sz="1400" dirty="0">
                <a:latin typeface="Museo 300" pitchFamily="50" charset="0"/>
              </a:rPr>
              <a:t>mere komplekse </a:t>
            </a:r>
            <a:r>
              <a:rPr lang="da-DK" sz="1400" dirty="0" smtClean="0">
                <a:latin typeface="Museo 300" pitchFamily="50" charset="0"/>
              </a:rPr>
              <a:t>opgaver.</a:t>
            </a:r>
          </a:p>
          <a:p>
            <a:endParaRPr lang="da-DK" sz="1400" dirty="0">
              <a:latin typeface="Museo 300" pitchFamily="50" charset="0"/>
            </a:endParaRPr>
          </a:p>
          <a:p>
            <a:r>
              <a:rPr lang="da-DK" sz="1400" dirty="0" smtClean="0">
                <a:latin typeface="Museo 300" pitchFamily="50" charset="0"/>
              </a:rPr>
              <a:t>Progression </a:t>
            </a:r>
            <a:r>
              <a:rPr lang="da-DK" sz="1400" dirty="0">
                <a:latin typeface="Museo 300" pitchFamily="50" charset="0"/>
              </a:rPr>
              <a:t>i fleksjobbet sker ikke af sig selv. Tværtimod er der risiko for, </a:t>
            </a:r>
            <a:r>
              <a:rPr lang="da-DK" sz="1400" dirty="0" smtClean="0">
                <a:latin typeface="Museo 300" pitchFamily="50" charset="0"/>
              </a:rPr>
              <a:t>at </a:t>
            </a:r>
            <a:r>
              <a:rPr lang="da-DK" sz="1400" dirty="0">
                <a:latin typeface="Museo 300" pitchFamily="50" charset="0"/>
              </a:rPr>
              <a:t>et fleksjob stagnerer på et lavt timetal, hvis ikke borgeren, virksomheden </a:t>
            </a:r>
            <a:r>
              <a:rPr lang="da-DK" sz="1400" dirty="0" smtClean="0">
                <a:latin typeface="Museo 300" pitchFamily="50" charset="0"/>
              </a:rPr>
              <a:t>og </a:t>
            </a:r>
            <a:r>
              <a:rPr lang="da-DK" sz="1400" dirty="0">
                <a:latin typeface="Museo 300" pitchFamily="50" charset="0"/>
              </a:rPr>
              <a:t>jobcentret arbejder målrettet sammen og løbende taler om udvikling af </a:t>
            </a:r>
            <a:r>
              <a:rPr lang="da-DK" sz="1400" dirty="0" smtClean="0">
                <a:latin typeface="Museo 300" pitchFamily="50" charset="0"/>
              </a:rPr>
              <a:t>arbejdsevnen</a:t>
            </a:r>
            <a:r>
              <a:rPr lang="da-DK" sz="1400" dirty="0">
                <a:latin typeface="Museo 300" pitchFamily="50" charset="0"/>
              </a:rPr>
              <a:t>. </a:t>
            </a:r>
          </a:p>
          <a:p>
            <a:pPr lvl="1" indent="0">
              <a:buNone/>
            </a:pPr>
            <a:endParaRPr lang="en-US" sz="1400" dirty="0">
              <a:latin typeface="Museo 300" pitchFamily="50" charset="0"/>
            </a:endParaRPr>
          </a:p>
          <a:p>
            <a:endParaRPr lang="en-US" dirty="0" smtClean="0">
              <a:latin typeface="Museo 300" pitchFamily="50" charset="0"/>
            </a:endParaRPr>
          </a:p>
          <a:p>
            <a:endParaRPr lang="en-US" sz="1400" dirty="0">
              <a:latin typeface="Museo 3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43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1" indent="0">
              <a:buNone/>
            </a:pPr>
            <a:r>
              <a:rPr lang="en-US" sz="1600" dirty="0" err="1" smtClean="0">
                <a:latin typeface="Museo 300" pitchFamily="50" charset="0"/>
              </a:rPr>
              <a:t>Virksomheds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konsulentens</a:t>
            </a:r>
            <a:r>
              <a:rPr lang="en-US" sz="1600" dirty="0" smtClean="0">
                <a:latin typeface="Museo 300" pitchFamily="50" charset="0"/>
              </a:rPr>
              <a:t> roller </a:t>
            </a:r>
            <a:r>
              <a:rPr lang="en-US" sz="1600" dirty="0" err="1" smtClean="0">
                <a:latin typeface="Museo 300" pitchFamily="50" charset="0"/>
              </a:rPr>
              <a:t>i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virksomheder</a:t>
            </a:r>
            <a:r>
              <a:rPr lang="en-US" sz="1600" dirty="0" smtClean="0">
                <a:latin typeface="Museo 300" pitchFamily="50" charset="0"/>
              </a:rPr>
              <a:t>:</a:t>
            </a:r>
          </a:p>
          <a:p>
            <a:pPr marL="285750" lvl="1" indent="-285750"/>
            <a:r>
              <a:rPr lang="en-US" sz="1400" dirty="0" err="1" smtClean="0">
                <a:latin typeface="Museo 300" pitchFamily="50" charset="0"/>
              </a:rPr>
              <a:t>Udfører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virksomhedsservice</a:t>
            </a:r>
            <a:r>
              <a:rPr lang="en-US" sz="1400" dirty="0" smtClean="0">
                <a:latin typeface="Museo 300" pitchFamily="50" charset="0"/>
              </a:rPr>
              <a:t> (</a:t>
            </a:r>
            <a:r>
              <a:rPr lang="en-US" sz="1400" dirty="0" err="1" smtClean="0">
                <a:latin typeface="Museo 300" pitchFamily="50" charset="0"/>
              </a:rPr>
              <a:t>generalt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taler</a:t>
            </a:r>
            <a:r>
              <a:rPr lang="en-US" sz="1400" dirty="0" smtClean="0">
                <a:latin typeface="Museo 300" pitchFamily="50" charset="0"/>
              </a:rPr>
              <a:t> vi </a:t>
            </a:r>
            <a:r>
              <a:rPr lang="en-US" sz="1400" dirty="0" err="1" smtClean="0">
                <a:latin typeface="Museo 300" pitchFamily="50" charset="0"/>
              </a:rPr>
              <a:t>forretning</a:t>
            </a:r>
            <a:r>
              <a:rPr lang="en-US" sz="1400" dirty="0" smtClean="0">
                <a:latin typeface="Museo 300" pitchFamily="50" charset="0"/>
              </a:rPr>
              <a:t>, </a:t>
            </a:r>
            <a:r>
              <a:rPr lang="en-US" sz="1400" dirty="0" err="1" smtClean="0">
                <a:latin typeface="Museo 300" pitchFamily="50" charset="0"/>
              </a:rPr>
              <a:t>skabe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værdi</a:t>
            </a:r>
            <a:r>
              <a:rPr lang="en-US" sz="1400" dirty="0" smtClean="0">
                <a:latin typeface="Museo 300" pitchFamily="50" charset="0"/>
              </a:rPr>
              <a:t>)</a:t>
            </a:r>
          </a:p>
          <a:p>
            <a:pPr marL="285750" lvl="1" indent="-285750"/>
            <a:r>
              <a:rPr lang="en-US" sz="1400" dirty="0" err="1" smtClean="0">
                <a:latin typeface="Museo 300" pitchFamily="50" charset="0"/>
              </a:rPr>
              <a:t>Virksomhedens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behov</a:t>
            </a:r>
            <a:r>
              <a:rPr lang="en-US" sz="1400" dirty="0" smtClean="0">
                <a:latin typeface="Museo 300" pitchFamily="50" charset="0"/>
              </a:rPr>
              <a:t> for </a:t>
            </a:r>
            <a:r>
              <a:rPr lang="en-US" sz="1400" dirty="0" err="1" smtClean="0">
                <a:latin typeface="Museo 300" pitchFamily="50" charset="0"/>
              </a:rPr>
              <a:t>arbejdskraft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dækkes</a:t>
            </a:r>
            <a:endParaRPr lang="en-US" sz="1400" dirty="0">
              <a:latin typeface="Museo 300" pitchFamily="50" charset="0"/>
            </a:endParaRPr>
          </a:p>
          <a:p>
            <a:pPr marL="285750" lvl="1" indent="-285750"/>
            <a:r>
              <a:rPr lang="en-US" sz="1400" dirty="0" err="1">
                <a:latin typeface="Museo 300" pitchFamily="50" charset="0"/>
              </a:rPr>
              <a:t>Matche</a:t>
            </a:r>
            <a:r>
              <a:rPr lang="en-US" sz="1400" dirty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borgere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>
                <a:latin typeface="Museo 300" pitchFamily="50" charset="0"/>
              </a:rPr>
              <a:t>til </a:t>
            </a:r>
            <a:r>
              <a:rPr lang="en-US" sz="1400" dirty="0" err="1" smtClean="0">
                <a:latin typeface="Museo 300" pitchFamily="50" charset="0"/>
              </a:rPr>
              <a:t>virksomhed</a:t>
            </a:r>
            <a:r>
              <a:rPr lang="en-US" sz="1400" dirty="0" smtClean="0">
                <a:latin typeface="Museo 300" pitchFamily="50" charset="0"/>
              </a:rPr>
              <a:t> – </a:t>
            </a:r>
            <a:r>
              <a:rPr lang="en-US" sz="1400" dirty="0" err="1" smtClean="0">
                <a:latin typeface="Museo 300" pitchFamily="50" charset="0"/>
              </a:rPr>
              <a:t>alle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målgrupper</a:t>
            </a:r>
            <a:endParaRPr lang="en-US" sz="1400" dirty="0" smtClean="0">
              <a:latin typeface="Museo 300" pitchFamily="50" charset="0"/>
            </a:endParaRPr>
          </a:p>
          <a:p>
            <a:pPr marL="285750" lvl="1" indent="-285750"/>
            <a:r>
              <a:rPr lang="en-US" sz="1400" dirty="0" smtClean="0">
                <a:latin typeface="Museo 300" pitchFamily="50" charset="0"/>
              </a:rPr>
              <a:t>Onboarding – </a:t>
            </a:r>
            <a:r>
              <a:rPr lang="en-US" sz="1400" dirty="0" err="1" smtClean="0">
                <a:latin typeface="Museo 300" pitchFamily="50" charset="0"/>
              </a:rPr>
              <a:t>Sikre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gode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resultater</a:t>
            </a:r>
            <a:r>
              <a:rPr lang="en-US" sz="1400" dirty="0" smtClean="0">
                <a:latin typeface="Museo 300" pitchFamily="50" charset="0"/>
              </a:rPr>
              <a:t> for </a:t>
            </a:r>
            <a:r>
              <a:rPr lang="en-US" sz="1400" dirty="0" err="1" smtClean="0">
                <a:latin typeface="Museo 300" pitchFamily="50" charset="0"/>
              </a:rPr>
              <a:t>virksomhed</a:t>
            </a:r>
            <a:r>
              <a:rPr lang="en-US" sz="1400" dirty="0" smtClean="0">
                <a:latin typeface="Museo 300" pitchFamily="50" charset="0"/>
              </a:rPr>
              <a:t> og </a:t>
            </a:r>
            <a:r>
              <a:rPr lang="en-US" sz="1400" dirty="0" err="1" smtClean="0">
                <a:latin typeface="Museo 300" pitchFamily="50" charset="0"/>
              </a:rPr>
              <a:t>borger</a:t>
            </a:r>
            <a:endParaRPr lang="en-US" sz="1400" dirty="0">
              <a:latin typeface="Museo 300" pitchFamily="50" charset="0"/>
            </a:endParaRPr>
          </a:p>
          <a:p>
            <a:pPr marL="285750" lvl="1" indent="-285750"/>
            <a:endParaRPr lang="en-US" sz="1400" dirty="0">
              <a:latin typeface="Museo 300" pitchFamily="50" charset="0"/>
            </a:endParaRPr>
          </a:p>
          <a:p>
            <a:endParaRPr lang="en-US" dirty="0" smtClean="0">
              <a:latin typeface="Museo 300" pitchFamily="50" charset="0"/>
            </a:endParaRPr>
          </a:p>
          <a:p>
            <a:endParaRPr lang="en-US" sz="1400" dirty="0">
              <a:latin typeface="Museo 3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72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1" indent="0">
              <a:buNone/>
            </a:pPr>
            <a:r>
              <a:rPr lang="en-US" sz="1600" dirty="0" err="1" smtClean="0">
                <a:latin typeface="Museo 300" pitchFamily="50" charset="0"/>
              </a:rPr>
              <a:t>Virksomheds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fleksjobkampagne</a:t>
            </a:r>
            <a:r>
              <a:rPr lang="en-US" sz="1600" dirty="0" smtClean="0">
                <a:latin typeface="Museo 300" pitchFamily="50" charset="0"/>
              </a:rPr>
              <a:t> 2018</a:t>
            </a:r>
          </a:p>
          <a:p>
            <a:pPr lvl="1" indent="0">
              <a:buNone/>
            </a:pPr>
            <a:endParaRPr lang="en-US" sz="1600" dirty="0">
              <a:latin typeface="Museo 3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Museo 300" pitchFamily="50" charset="0"/>
              </a:rPr>
              <a:t>Kontakt</a:t>
            </a:r>
            <a:r>
              <a:rPr lang="en-US" sz="1400" dirty="0" smtClean="0">
                <a:latin typeface="Museo 300" pitchFamily="50" charset="0"/>
              </a:rPr>
              <a:t> med 77 </a:t>
            </a:r>
            <a:r>
              <a:rPr lang="en-US" sz="1400" dirty="0" err="1" smtClean="0">
                <a:latin typeface="Museo 300" pitchFamily="50" charset="0"/>
              </a:rPr>
              <a:t>offentlige</a:t>
            </a:r>
            <a:r>
              <a:rPr lang="en-US" sz="1400" dirty="0" smtClean="0">
                <a:latin typeface="Museo 300" pitchFamily="50" charset="0"/>
              </a:rPr>
              <a:t> (</a:t>
            </a:r>
            <a:r>
              <a:rPr lang="en-US" sz="1400" dirty="0" err="1" smtClean="0">
                <a:latin typeface="Museo 300" pitchFamily="50" charset="0"/>
              </a:rPr>
              <a:t>kommunale</a:t>
            </a:r>
            <a:r>
              <a:rPr lang="en-US" sz="1400" dirty="0" smtClean="0">
                <a:latin typeface="Museo 300" pitchFamily="50" charset="0"/>
              </a:rPr>
              <a:t>) </a:t>
            </a:r>
            <a:r>
              <a:rPr lang="en-US" sz="1400" dirty="0" err="1" smtClean="0">
                <a:latin typeface="Museo 300" pitchFamily="50" charset="0"/>
              </a:rPr>
              <a:t>virksomheder</a:t>
            </a:r>
            <a:r>
              <a:rPr lang="en-US" sz="1400" dirty="0" smtClean="0">
                <a:latin typeface="Museo 300" pitchFamily="50" charset="0"/>
              </a:rPr>
              <a:t> I </a:t>
            </a:r>
            <a:r>
              <a:rPr lang="en-US" sz="1400" dirty="0" err="1" smtClean="0">
                <a:latin typeface="Museo 300" pitchFamily="50" charset="0"/>
              </a:rPr>
              <a:t>perioden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maj-juni</a:t>
            </a:r>
            <a:r>
              <a:rPr lang="en-US" sz="1400" dirty="0" smtClean="0">
                <a:latin typeface="Museo 300" pitchFamily="50" charset="0"/>
              </a:rPr>
              <a:t> 2018.</a:t>
            </a:r>
          </a:p>
          <a:p>
            <a:endParaRPr lang="en-US" sz="1400" dirty="0" smtClean="0">
              <a:latin typeface="Museo 3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Museo 300" pitchFamily="50" charset="0"/>
              </a:rPr>
              <a:t>Resultater</a:t>
            </a:r>
            <a:endParaRPr lang="en-US" sz="1600" dirty="0" smtClean="0">
              <a:latin typeface="Museo 300" pitchFamily="50" charset="0"/>
            </a:endParaRPr>
          </a:p>
          <a:p>
            <a:pPr marL="1113750" lvl="3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Museo 300" pitchFamily="50" charset="0"/>
              </a:rPr>
              <a:t>Fleksjob</a:t>
            </a:r>
            <a:r>
              <a:rPr lang="en-US" sz="1400" dirty="0" smtClean="0">
                <a:latin typeface="Museo 300" pitchFamily="50" charset="0"/>
              </a:rPr>
              <a:t>: 0</a:t>
            </a:r>
          </a:p>
          <a:p>
            <a:pPr marL="1113750" lvl="3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Museo 300" pitchFamily="50" charset="0"/>
              </a:rPr>
              <a:t>Ordinære</a:t>
            </a:r>
            <a:r>
              <a:rPr lang="en-US" sz="1400" dirty="0" smtClean="0">
                <a:latin typeface="Museo 300" pitchFamily="50" charset="0"/>
              </a:rPr>
              <a:t> jobs: 7</a:t>
            </a:r>
          </a:p>
          <a:p>
            <a:endParaRPr lang="en-US" sz="1400" dirty="0">
              <a:latin typeface="Museo 3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04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1" indent="0">
              <a:buNone/>
            </a:pPr>
            <a:r>
              <a:rPr lang="en-US" sz="1600" dirty="0" err="1" smtClean="0">
                <a:latin typeface="Museo 300" pitchFamily="50" charset="0"/>
              </a:rPr>
              <a:t>Virksomheds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fleksjobkampagne</a:t>
            </a:r>
            <a:r>
              <a:rPr lang="en-US" sz="1600" dirty="0" smtClean="0">
                <a:latin typeface="Museo 300" pitchFamily="50" charset="0"/>
              </a:rPr>
              <a:t> 2018</a:t>
            </a:r>
          </a:p>
          <a:p>
            <a:endParaRPr lang="en-US" sz="1400" dirty="0" smtClean="0">
              <a:latin typeface="Museo 300" pitchFamily="50" charset="0"/>
            </a:endParaRPr>
          </a:p>
          <a:p>
            <a:r>
              <a:rPr lang="en-US" sz="1400" dirty="0" err="1" smtClean="0">
                <a:latin typeface="Museo 300" pitchFamily="50" charset="0"/>
              </a:rPr>
              <a:t>Hvordan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kunne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det</a:t>
            </a:r>
            <a:r>
              <a:rPr lang="en-US" sz="1400" dirty="0" smtClean="0">
                <a:latin typeface="Museo 300" pitchFamily="50" charset="0"/>
              </a:rPr>
              <a:t> nu </a:t>
            </a:r>
            <a:r>
              <a:rPr lang="en-US" sz="1400" dirty="0" err="1" smtClean="0">
                <a:latin typeface="Museo 300" pitchFamily="50" charset="0"/>
              </a:rPr>
              <a:t>være</a:t>
            </a:r>
            <a:r>
              <a:rPr lang="en-US" sz="1400" dirty="0" smtClean="0">
                <a:latin typeface="Museo 300" pitchFamily="50" charset="0"/>
              </a:rPr>
              <a:t>?		</a:t>
            </a:r>
          </a:p>
          <a:p>
            <a:endParaRPr lang="en-US" sz="1400" dirty="0">
              <a:latin typeface="Museo 300" pitchFamily="50" charset="0"/>
            </a:endParaRPr>
          </a:p>
          <a:p>
            <a:pPr lvl="1"/>
            <a:r>
              <a:rPr lang="en-US" sz="1400" dirty="0" smtClean="0">
                <a:latin typeface="Museo 300" pitchFamily="50" charset="0"/>
              </a:rPr>
              <a:t>Mange </a:t>
            </a:r>
            <a:r>
              <a:rPr lang="en-US" sz="1400" dirty="0" err="1" smtClean="0">
                <a:latin typeface="Museo 300" pitchFamily="50" charset="0"/>
              </a:rPr>
              <a:t>af</a:t>
            </a:r>
            <a:r>
              <a:rPr lang="en-US" sz="1400" dirty="0" smtClean="0">
                <a:latin typeface="Museo 300" pitchFamily="50" charset="0"/>
              </a:rPr>
              <a:t> de </a:t>
            </a:r>
            <a:r>
              <a:rPr lang="en-US" sz="1400" dirty="0" err="1" smtClean="0">
                <a:latin typeface="Museo 300" pitchFamily="50" charset="0"/>
              </a:rPr>
              <a:t>offentlige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virksomheder</a:t>
            </a:r>
            <a:r>
              <a:rPr lang="en-US" sz="1400" dirty="0" smtClean="0">
                <a:latin typeface="Museo 300" pitchFamily="50" charset="0"/>
              </a:rPr>
              <a:t>/</a:t>
            </a:r>
            <a:r>
              <a:rPr lang="en-US" sz="1400" dirty="0" err="1" smtClean="0">
                <a:latin typeface="Museo 300" pitchFamily="50" charset="0"/>
              </a:rPr>
              <a:t>institutioner</a:t>
            </a:r>
            <a:r>
              <a:rPr lang="en-US" sz="1400" dirty="0" smtClean="0">
                <a:latin typeface="Museo 300" pitchFamily="50" charset="0"/>
              </a:rPr>
              <a:t> </a:t>
            </a:r>
          </a:p>
          <a:p>
            <a:pPr lvl="2"/>
            <a:r>
              <a:rPr lang="en-US" sz="1400" dirty="0" err="1" smtClean="0">
                <a:latin typeface="Museo 300" pitchFamily="50" charset="0"/>
              </a:rPr>
              <a:t>havde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i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forvejen</a:t>
            </a:r>
            <a:r>
              <a:rPr lang="en-US" sz="1400" dirty="0" smtClean="0">
                <a:latin typeface="Museo 300" pitchFamily="50" charset="0"/>
              </a:rPr>
              <a:t> 1-2 </a:t>
            </a:r>
            <a:r>
              <a:rPr lang="en-US" sz="1400" dirty="0" err="1" smtClean="0">
                <a:latin typeface="Museo 300" pitchFamily="50" charset="0"/>
              </a:rPr>
              <a:t>fleksjober</a:t>
            </a:r>
            <a:r>
              <a:rPr lang="en-US" sz="1400" dirty="0" smtClean="0">
                <a:latin typeface="Museo 300" pitchFamily="50" charset="0"/>
              </a:rPr>
              <a:t> I </a:t>
            </a:r>
            <a:r>
              <a:rPr lang="en-US" sz="1400" dirty="0" err="1" smtClean="0">
                <a:latin typeface="Museo 300" pitchFamily="50" charset="0"/>
              </a:rPr>
              <a:t>forvejen</a:t>
            </a:r>
            <a:r>
              <a:rPr lang="en-US" sz="1400" dirty="0" smtClean="0">
                <a:latin typeface="Museo 300" pitchFamily="50" charset="0"/>
              </a:rPr>
              <a:t>.</a:t>
            </a:r>
          </a:p>
          <a:p>
            <a:pPr lvl="2"/>
            <a:r>
              <a:rPr lang="en-US" sz="1400" dirty="0" err="1" smtClean="0">
                <a:latin typeface="Museo 300" pitchFamily="50" charset="0"/>
              </a:rPr>
              <a:t>Havde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ikke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ressourcer</a:t>
            </a:r>
            <a:r>
              <a:rPr lang="en-US" sz="1400" dirty="0" smtClean="0">
                <a:latin typeface="Museo 300" pitchFamily="50" charset="0"/>
              </a:rPr>
              <a:t> til at have </a:t>
            </a:r>
            <a:r>
              <a:rPr lang="en-US" sz="1400" dirty="0" err="1" smtClean="0">
                <a:latin typeface="Museo 300" pitchFamily="50" charset="0"/>
              </a:rPr>
              <a:t>flere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fleksjobbere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ansat</a:t>
            </a:r>
            <a:r>
              <a:rPr lang="en-US" sz="1400" dirty="0" smtClean="0">
                <a:latin typeface="Museo 300" pitchFamily="50" charset="0"/>
              </a:rPr>
              <a:t>.</a:t>
            </a:r>
          </a:p>
          <a:p>
            <a:endParaRPr lang="en-US" sz="1400" dirty="0">
              <a:latin typeface="Museo 300" pitchFamily="50" charset="0"/>
            </a:endParaRPr>
          </a:p>
          <a:p>
            <a:r>
              <a:rPr lang="en-US" sz="1400" dirty="0" smtClean="0">
                <a:latin typeface="Museo 300" pitchFamily="50" charset="0"/>
              </a:rPr>
              <a:t>	</a:t>
            </a:r>
            <a:endParaRPr lang="en-US" sz="1400" dirty="0">
              <a:latin typeface="Museo 3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47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1" indent="0">
              <a:buNone/>
            </a:pPr>
            <a:r>
              <a:rPr lang="en-US" sz="1600" dirty="0" err="1" smtClean="0">
                <a:latin typeface="Museo 300" pitchFamily="50" charset="0"/>
              </a:rPr>
              <a:t>Virksomheds</a:t>
            </a:r>
            <a:r>
              <a:rPr lang="en-US" sz="1600" dirty="0" smtClean="0">
                <a:latin typeface="Museo 300" pitchFamily="50" charset="0"/>
              </a:rPr>
              <a:t> </a:t>
            </a:r>
            <a:r>
              <a:rPr lang="en-US" sz="1600" dirty="0" err="1" smtClean="0">
                <a:latin typeface="Museo 300" pitchFamily="50" charset="0"/>
              </a:rPr>
              <a:t>fleksjobkampagne</a:t>
            </a:r>
            <a:r>
              <a:rPr lang="en-US" sz="1600" dirty="0" smtClean="0">
                <a:latin typeface="Museo 300" pitchFamily="50" charset="0"/>
              </a:rPr>
              <a:t> 2018</a:t>
            </a:r>
          </a:p>
          <a:p>
            <a:endParaRPr lang="en-US" sz="1400" dirty="0" smtClean="0">
              <a:latin typeface="Museo 300" pitchFamily="50" charset="0"/>
            </a:endParaRPr>
          </a:p>
          <a:p>
            <a:r>
              <a:rPr lang="en-US" sz="1400" dirty="0" smtClean="0">
                <a:latin typeface="Museo 300" pitchFamily="50" charset="0"/>
              </a:rPr>
              <a:t>Men </a:t>
            </a:r>
            <a:r>
              <a:rPr lang="en-US" sz="1400" dirty="0" err="1" smtClean="0">
                <a:latin typeface="Museo 300" pitchFamily="50" charset="0"/>
              </a:rPr>
              <a:t>hvor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kan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fleksjobberne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så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få</a:t>
            </a:r>
            <a:r>
              <a:rPr lang="en-US" sz="1400" dirty="0" smtClean="0">
                <a:latin typeface="Museo 300" pitchFamily="50" charset="0"/>
              </a:rPr>
              <a:t> jobs?		</a:t>
            </a:r>
          </a:p>
          <a:p>
            <a:endParaRPr lang="en-US" sz="1400" dirty="0">
              <a:latin typeface="Museo 300" pitchFamily="50" charset="0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Museo 300" pitchFamily="50" charset="0"/>
              </a:rPr>
              <a:t>I private </a:t>
            </a:r>
            <a:r>
              <a:rPr lang="en-US" sz="1400" dirty="0" err="1" smtClean="0">
                <a:latin typeface="Museo 300" pitchFamily="50" charset="0"/>
              </a:rPr>
              <a:t>virksomheder</a:t>
            </a:r>
            <a:r>
              <a:rPr lang="en-US" sz="1400" dirty="0" smtClean="0">
                <a:latin typeface="Museo 300" pitchFamily="50" charset="0"/>
              </a:rPr>
              <a:t>! </a:t>
            </a:r>
            <a:r>
              <a:rPr lang="da-DK" sz="1400" dirty="0" smtClean="0">
                <a:latin typeface="Museo 300" pitchFamily="50" charset="0"/>
              </a:rPr>
              <a:t>Mange private virksomheder </a:t>
            </a:r>
            <a:r>
              <a:rPr lang="da-DK" sz="1400" dirty="0">
                <a:latin typeface="Museo 300" pitchFamily="50" charset="0"/>
              </a:rPr>
              <a:t>har gode erfaringer med fleksjob. </a:t>
            </a:r>
            <a:endParaRPr lang="da-DK" sz="1400" dirty="0" smtClean="0">
              <a:latin typeface="Museo 300" pitchFamily="50" charset="0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Museo 300" pitchFamily="50" charset="0"/>
              </a:rPr>
              <a:t>Fleksjobbere </a:t>
            </a:r>
            <a:r>
              <a:rPr lang="da-DK" sz="1400" dirty="0">
                <a:latin typeface="Museo 300" pitchFamily="50" charset="0"/>
              </a:rPr>
              <a:t>er </a:t>
            </a:r>
            <a:r>
              <a:rPr lang="da-DK" sz="1400" dirty="0" smtClean="0">
                <a:latin typeface="Museo 300" pitchFamily="50" charset="0"/>
              </a:rPr>
              <a:t>værdifulde </a:t>
            </a:r>
            <a:r>
              <a:rPr lang="da-DK" sz="1400" dirty="0">
                <a:latin typeface="Museo 300" pitchFamily="50" charset="0"/>
              </a:rPr>
              <a:t>medarbejdere inden for alle brancher</a:t>
            </a:r>
            <a:r>
              <a:rPr lang="da-DK" sz="1400" dirty="0" smtClean="0">
                <a:latin typeface="Museo 300" pitchFamily="50" charset="0"/>
              </a:rPr>
              <a:t>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da-DK" sz="1400" dirty="0">
              <a:latin typeface="Museo 300" pitchFamily="50" charset="0"/>
            </a:endParaRPr>
          </a:p>
          <a:p>
            <a:r>
              <a:rPr lang="en-US" sz="1400" dirty="0" err="1" smtClean="0">
                <a:latin typeface="Museo 300" pitchFamily="50" charset="0"/>
              </a:rPr>
              <a:t>Fleksjobpuljen</a:t>
            </a:r>
            <a:endParaRPr lang="en-US" sz="1400" dirty="0" smtClean="0">
              <a:latin typeface="Museo 300" pitchFamily="50" charset="0"/>
            </a:endParaRPr>
          </a:p>
          <a:p>
            <a:endParaRPr lang="en-US" sz="1400" dirty="0">
              <a:latin typeface="Museo 3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Museo 300" pitchFamily="50" charset="0"/>
              </a:rPr>
              <a:t>Kan</a:t>
            </a:r>
            <a:r>
              <a:rPr lang="en-US" sz="1400" dirty="0" smtClean="0">
                <a:latin typeface="Museo 300" pitchFamily="50" charset="0"/>
              </a:rPr>
              <a:t> den </a:t>
            </a:r>
            <a:r>
              <a:rPr lang="en-US" sz="1400" dirty="0" err="1" smtClean="0">
                <a:latin typeface="Museo 300" pitchFamily="50" charset="0"/>
              </a:rPr>
              <a:t>understøtte</a:t>
            </a:r>
            <a:r>
              <a:rPr lang="en-US" sz="1400" dirty="0" smtClean="0">
                <a:latin typeface="Museo 300" pitchFamily="50" charset="0"/>
              </a:rPr>
              <a:t> at </a:t>
            </a:r>
            <a:r>
              <a:rPr lang="en-US" sz="1400" dirty="0" err="1" smtClean="0">
                <a:latin typeface="Museo 300" pitchFamily="50" charset="0"/>
              </a:rPr>
              <a:t>yderligere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ledighedsydelsesmodtagere</a:t>
            </a:r>
            <a:r>
              <a:rPr lang="en-US" sz="1400" dirty="0" smtClean="0">
                <a:latin typeface="Museo 300" pitchFamily="50" charset="0"/>
              </a:rPr>
              <a:t> </a:t>
            </a:r>
            <a:r>
              <a:rPr lang="en-US" sz="1400" dirty="0" err="1" smtClean="0">
                <a:latin typeface="Museo 300" pitchFamily="50" charset="0"/>
              </a:rPr>
              <a:t>kommer</a:t>
            </a:r>
            <a:r>
              <a:rPr lang="en-US" sz="1400" dirty="0" smtClean="0">
                <a:latin typeface="Museo 300" pitchFamily="50" charset="0"/>
              </a:rPr>
              <a:t> I </a:t>
            </a:r>
            <a:r>
              <a:rPr lang="en-US" sz="1400" dirty="0" err="1" smtClean="0">
                <a:latin typeface="Museo 300" pitchFamily="50" charset="0"/>
              </a:rPr>
              <a:t>fleksjob</a:t>
            </a:r>
            <a:r>
              <a:rPr lang="en-US" sz="1400" dirty="0" smtClean="0">
                <a:latin typeface="Museo 300" pitchFamily="50" charset="0"/>
              </a:rPr>
              <a:t>? </a:t>
            </a:r>
            <a:endParaRPr lang="en-US" sz="1400" dirty="0">
              <a:latin typeface="Museo 300" pitchFamily="50" charset="0"/>
            </a:endParaRPr>
          </a:p>
          <a:p>
            <a:r>
              <a:rPr lang="en-US" sz="1400" dirty="0" smtClean="0">
                <a:latin typeface="Museo 300" pitchFamily="50" charset="0"/>
              </a:rPr>
              <a:t>	</a:t>
            </a:r>
            <a:endParaRPr lang="en-US" sz="1400" dirty="0">
              <a:latin typeface="Museo 3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44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 b="1" dirty="0" smtClean="0"/>
              <a:t>Sagsbehandling i </a:t>
            </a:r>
            <a:r>
              <a:rPr lang="da-DK" b="1" dirty="0" err="1"/>
              <a:t>fht</a:t>
            </a:r>
            <a:r>
              <a:rPr lang="da-DK" b="1" dirty="0"/>
              <a:t>. borgere med </a:t>
            </a:r>
            <a:r>
              <a:rPr lang="da-DK" b="1" dirty="0" smtClean="0"/>
              <a:t>handicap</a:t>
            </a:r>
          </a:p>
          <a:p>
            <a:endParaRPr lang="da-DK" dirty="0" smtClean="0"/>
          </a:p>
          <a:p>
            <a:r>
              <a:rPr lang="da-DK" dirty="0" smtClean="0"/>
              <a:t>Fokus på borgerens individuelle kompetencer, funktionsniveau og skånehensyn</a:t>
            </a:r>
          </a:p>
          <a:p>
            <a:endParaRPr lang="da-DK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da-DK" dirty="0" smtClean="0"/>
              <a:t>Lægelige oplysninger</a:t>
            </a:r>
          </a:p>
          <a:p>
            <a:endParaRPr lang="da-DK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da-DK" dirty="0"/>
              <a:t>Samarbejde med </a:t>
            </a:r>
            <a:r>
              <a:rPr lang="da-DK" dirty="0" smtClean="0"/>
              <a:t>lægekonsulent og Klinisk </a:t>
            </a:r>
            <a:r>
              <a:rPr lang="da-DK" dirty="0"/>
              <a:t>Funktion i Region </a:t>
            </a:r>
            <a:r>
              <a:rPr lang="da-DK" dirty="0" smtClean="0"/>
              <a:t>Sjælland</a:t>
            </a:r>
          </a:p>
          <a:p>
            <a:endParaRPr lang="da-DK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da-DK" dirty="0" smtClean="0"/>
              <a:t>Borgeren og relevante samarbejdspartnere, ud fra borgerens konkrete situation</a:t>
            </a:r>
          </a:p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ArbejdsMarkedsCenter</a:t>
            </a:r>
            <a:b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700" pitchFamily="50" charset="0"/>
              </a:rPr>
              <a:t>	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Fleksjob</a:t>
            </a:r>
            <a:r>
              <a:rPr lang="en-US" sz="1800" b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 og </a:t>
            </a:r>
            <a:r>
              <a:rPr lang="en-US" sz="1800" b="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useo 300" pitchFamily="50" charset="0"/>
              </a:rPr>
              <a:t>ledighedsydelsemodtagere</a:t>
            </a:r>
            <a:endParaRPr lang="en-US" b="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useo 3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6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PowerPoint_blank</Template>
  <TotalTime>4708</TotalTime>
  <Words>413</Words>
  <Application>Microsoft Office PowerPoint</Application>
  <PresentationFormat>Skærmshow (4:3)</PresentationFormat>
  <Paragraphs>134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12</vt:i4>
      </vt:variant>
    </vt:vector>
  </HeadingPairs>
  <TitlesOfParts>
    <vt:vector size="13" baseType="lpstr">
      <vt:lpstr>PowerPoint_blank</vt:lpstr>
      <vt:lpstr> ArbejdsMarkedsCenter  Fleksjob og ledighedsydelsemodtagere</vt:lpstr>
      <vt:lpstr> ArbejdsMarkedsCenter  Fleksjob og ledighedsydelsemodtagere</vt:lpstr>
      <vt:lpstr> ArbejdsMarkedsCenter  Fleksjob og ledighedsydelsemodtagere</vt:lpstr>
      <vt:lpstr> ArbejdsMarkedsCenter  Fleksjob og ledighedsydelsemodtagere</vt:lpstr>
      <vt:lpstr> ArbejdsMarkedsCenter  Fleksjob og ledighedsydelsemodtagere</vt:lpstr>
      <vt:lpstr> ArbejdsMarkedsCenter  Fleksjob og ledighedsydelsemodtagere</vt:lpstr>
      <vt:lpstr> ArbejdsMarkedsCenter  Fleksjob og ledighedsydelsemodtagere</vt:lpstr>
      <vt:lpstr> ArbejdsMarkedsCenter  Fleksjob og ledighedsydelsemodtagere</vt:lpstr>
      <vt:lpstr> ArbejdsMarkedsCenter  Fleksjob og ledighedsydelsemodtagere</vt:lpstr>
      <vt:lpstr> ArbejdsMarkedsCenter  Fleksjob og ledighedsydelsemodtagere</vt:lpstr>
      <vt:lpstr> ArbejdsMarkedsCenter  Fleksjob og ledighedsydelsemodtagere</vt:lpstr>
      <vt:lpstr> ArbejdsMarkedsCenter  Fleksjob og ledighedsydelsemodtagere</vt:lpstr>
    </vt:vector>
  </TitlesOfParts>
  <Company>Ringsted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ArbejdsMarkedsCenter  Fleksjob og ledighedsydelsemodtagere</dc:title>
  <dc:creator>Michael Merle</dc:creator>
  <cp:lastModifiedBy>Lotte Ernst</cp:lastModifiedBy>
  <cp:revision>30</cp:revision>
  <cp:lastPrinted>2018-10-07T14:27:24Z</cp:lastPrinted>
  <dcterms:created xsi:type="dcterms:W3CDTF">2018-09-25T10:24:59Z</dcterms:created>
  <dcterms:modified xsi:type="dcterms:W3CDTF">2018-10-12T09:49:07Z</dcterms:modified>
</cp:coreProperties>
</file>